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1.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media/image2.jpeg" ContentType="image/jpeg"/>
  <Override PartName="/ppt/notesSlides/notesSlide10.xml" ContentType="application/vnd.openxmlformats-officedocument.presentationml.notesSlide+xml"/>
  <Override PartName="/ppt/media/image3.jpeg" ContentType="image/jpeg"/>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media/image4.jpeg" ContentType="image/jpeg"/>
  <Override PartName="/ppt/notesSlides/notesSlide15.xml" ContentType="application/vnd.openxmlformats-officedocument.presentationml.notesSlide+xml"/>
  <Override PartName="/ppt/media/image5.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media/image6.jpeg" ContentType="image/jpeg"/>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media/image7.jpeg" ContentType="image/jpeg"/>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media/image8.jpeg" ContentType="image/jpeg"/>
  <Override PartName="/ppt/notesSlides/notesSlide35.xml" ContentType="application/vnd.openxmlformats-officedocument.presentationml.notesSlide+xml"/>
  <Override PartName="/ppt/notesSlides/notesSlide36.xml" ContentType="application/vnd.openxmlformats-officedocument.presentationml.notesSlide+xml"/>
  <Override PartName="/ppt/media/image9.jpeg" ContentType="image/jpeg"/>
  <Override PartName="/ppt/notesSlides/notesSlide37.xml" ContentType="application/vnd.openxmlformats-officedocument.presentationml.notesSlide+xml"/>
  <Override PartName="/ppt/notesSlides/notesSlide38.xml" ContentType="application/vnd.openxmlformats-officedocument.presentationml.notesSlide+xml"/>
  <Override PartName="/ppt/media/image10.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s>

</file>

<file path=ppt/media/image1.jpeg>
</file>

<file path=ppt/media/image1.png>
</file>

<file path=ppt/media/image10.jpeg>
</file>

<file path=ppt/media/image10.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p:nvPr>
            <p:ph type="sldImg"/>
          </p:nvPr>
        </p:nvSpPr>
        <p:spPr>
          <a:xfrm>
            <a:off x="1143000" y="685800"/>
            <a:ext cx="4572000" cy="3429000"/>
          </a:xfrm>
          <a:prstGeom prst="rect">
            <a:avLst/>
          </a:prstGeom>
        </p:spPr>
        <p:txBody>
          <a:bodyPr/>
          <a:lstStyle/>
          <a:p>
            <a:pPr/>
          </a:p>
        </p:txBody>
      </p:sp>
      <p:sp>
        <p:nvSpPr>
          <p:cNvPr id="159" name="Shape 15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3.xml.rels><?xml version="1.0" encoding="UTF-8" standalone="yes"?><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4.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5.xml.rels><?xml version="1.0" encoding="UTF-8" standalone="yes"?><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6.xml.rels><?xml version="1.0" encoding="UTF-8" standalone="yes"?><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7.xml.rels><?xml version="1.0" encoding="UTF-8" standalone="yes"?><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8.xml.rels><?xml version="1.0" encoding="UTF-8" standalone="yes"?><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9.xml.rels><?xml version="1.0" encoding="UTF-8" standalone="yes"?><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standalone="yes"?><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1.xml.rels><?xml version="1.0" encoding="UTF-8" standalone="yes"?><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2.xml.rels><?xml version="1.0" encoding="UTF-8" standalone="yes"?><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3.xml.rels><?xml version="1.0" encoding="UTF-8" standalone="yes"?><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4.xml.rels><?xml version="1.0" encoding="UTF-8" standalone="yes"?><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5.xml.rels><?xml version="1.0" encoding="UTF-8" standalone="yes"?><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6.xml.rels><?xml version="1.0" encoding="UTF-8" standalone="yes"?><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7.xml.rels><?xml version="1.0" encoding="UTF-8" standalone="yes"?><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8.xml.rels><?xml version="1.0" encoding="UTF-8" standalone="yes"?><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9.xml.rels><?xml version="1.0" encoding="UTF-8" standalone="yes"?><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0.xml.rels><?xml version="1.0" encoding="UTF-8" standalone="yes"?><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31.xml.rels><?xml version="1.0" encoding="UTF-8" standalone="yes"?><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2.xml.rels><?xml version="1.0" encoding="UTF-8" standalone="yes"?><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33.xml.rels><?xml version="1.0" encoding="UTF-8" standalone="yes"?><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34.xml.rels><?xml version="1.0" encoding="UTF-8" standalone="yes"?><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35.xml.rels><?xml version="1.0" encoding="UTF-8" standalone="yes"?><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6.xml.rels><?xml version="1.0" encoding="UTF-8" standalone="yes"?><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7.xml.rels><?xml version="1.0" encoding="UTF-8" standalone="yes"?><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38.xml.rels><?xml version="1.0" encoding="UTF-8" standalone="yes"?><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r>
              <a:t>hey everyone, welcome to the first day of the bootcamp! </a:t>
            </a:r>
          </a:p>
          <a:p>
            <a:pPr/>
            <a:r>
              <a:t>super excited to get started and get to know everyone!</a:t>
            </a:r>
          </a:p>
          <a:p>
            <a:pPr/>
          </a:p>
          <a:p>
            <a:pPr/>
            <a:r>
              <a:t>before we get started - just want to throw it out there that I’m actually a little jealous</a:t>
            </a:r>
          </a:p>
          <a:p>
            <a:pPr/>
            <a:r>
              <a:t>there wasn’t anything like this in the BS program, and you all will have a lot of practical, applicable knowledge </a:t>
            </a:r>
          </a:p>
          <a:p>
            <a:pPr/>
            <a:r>
              <a:t>really cool curriculum, awesome resources -</a:t>
            </a:r>
          </a:p>
          <a:p>
            <a:pPr/>
            <a:r>
              <a:t>your github contributions and portfolio will look much better than mine once you’re finished :)</a:t>
            </a:r>
          </a:p>
          <a:p>
            <a:pPr/>
            <a:r>
              <a:t>so let’s jump right in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"learning" is "frustrating". It's a process. But stick with it. remember you’re not dumb - if you’re struggling to grasp something it’s just a lack in experience, and can be overcome with patience and effort. </a:t>
            </a:r>
          </a:p>
          <a:p>
            <a:pPr/>
            <a:r>
              <a:t>that being said NEXT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5" name="Shape 225"/>
          <p:cNvSpPr/>
          <p:nvPr>
            <p:ph type="sldImg"/>
          </p:nvPr>
        </p:nvSpPr>
        <p:spPr>
          <a:prstGeom prst="rect">
            <a:avLst/>
          </a:prstGeom>
        </p:spPr>
        <p:txBody>
          <a:bodyPr/>
          <a:lstStyle/>
          <a:p>
            <a:pPr/>
          </a:p>
        </p:txBody>
      </p:sp>
      <p:sp>
        <p:nvSpPr>
          <p:cNvPr id="226" name="Shape 226"/>
          <p:cNvSpPr/>
          <p:nvPr>
            <p:ph type="body" sz="quarter" idx="1"/>
          </p:nvPr>
        </p:nvSpPr>
        <p:spPr>
          <a:prstGeom prst="rect">
            <a:avLst/>
          </a:prstGeom>
        </p:spPr>
        <p:txBody>
          <a:bodyPr/>
          <a:lstStyle/>
          <a:p>
            <a:pPr/>
            <a:r>
              <a:t>you’ll need to be persistent. coding is hard and confusing at times, and it can take a lot of effort to power through the confusion</a:t>
            </a:r>
          </a:p>
          <a:p>
            <a:pPr/>
            <a:r>
              <a:t>however, if you keep in mind that everyone else was struggling the same way at some point, and remember that you put yourself here and believe you can do it you can power through.</a:t>
            </a:r>
          </a:p>
          <a:p>
            <a:pPr/>
            <a:r>
              <a:t>as always, use what resources you have available to you. </a:t>
            </a:r>
          </a:p>
          <a:p>
            <a:pPr/>
            <a:r>
              <a:t>NEXT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and I can’t stress enough how important it is to work through the frustration. </a:t>
            </a:r>
          </a:p>
          <a:p>
            <a:pPr/>
            <a:r>
              <a:t>just don’t take it personally, be patient and persistent when working through problems.</a:t>
            </a:r>
          </a:p>
          <a:p>
            <a:pPr/>
            <a:r>
              <a:t>everyone here is capable and should be confident that they’re learning and giving it their best effort.</a:t>
            </a:r>
          </a:p>
          <a:p>
            <a:pPr/>
            <a:r>
              <a:t>the feeling when you solve that problem or overcome a particular concept is nearly unparalleled.</a:t>
            </a:r>
          </a:p>
          <a:p>
            <a:pPr/>
            <a:r>
              <a:t>NEXT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8" name="Shape 238"/>
          <p:cNvSpPr/>
          <p:nvPr>
            <p:ph type="sldImg"/>
          </p:nvPr>
        </p:nvSpPr>
        <p:spPr>
          <a:prstGeom prst="rect">
            <a:avLst/>
          </a:prstGeom>
        </p:spPr>
        <p:txBody>
          <a:bodyPr/>
          <a:lstStyle/>
          <a:p>
            <a:pPr/>
          </a:p>
        </p:txBody>
      </p:sp>
      <p:sp>
        <p:nvSpPr>
          <p:cNvPr id="239" name="Shape 239"/>
          <p:cNvSpPr/>
          <p:nvPr>
            <p:ph type="body" sz="quarter" idx="1"/>
          </p:nvPr>
        </p:nvSpPr>
        <p:spPr>
          <a:prstGeom prst="rect">
            <a:avLst/>
          </a:prstGeom>
        </p:spPr>
        <p:txBody>
          <a:bodyPr/>
          <a:lstStyle/>
          <a:p>
            <a:pPr/>
            <a:r>
              <a:t>so, in short. remember to always </a:t>
            </a:r>
          </a:p>
          <a:p>
            <a:pPr/>
            <a:r>
              <a:t>work hard! a lot of these concepts can be difficult, but give it your all, and you’ll see how rewarding and fun this can be</a:t>
            </a:r>
            <a:br/>
            <a:r>
              <a:t>NEXT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5" name="Shape 245"/>
          <p:cNvSpPr/>
          <p:nvPr>
            <p:ph type="sldImg"/>
          </p:nvPr>
        </p:nvSpPr>
        <p:spPr>
          <a:prstGeom prst="rect">
            <a:avLst/>
          </a:prstGeom>
        </p:spPr>
        <p:txBody>
          <a:bodyPr/>
          <a:lstStyle/>
          <a:p>
            <a:pPr/>
          </a:p>
        </p:txBody>
      </p:sp>
      <p:sp>
        <p:nvSpPr>
          <p:cNvPr id="246" name="Shape 246"/>
          <p:cNvSpPr/>
          <p:nvPr>
            <p:ph type="body" sz="quarter" idx="1"/>
          </p:nvPr>
        </p:nvSpPr>
        <p:spPr>
          <a:prstGeom prst="rect">
            <a:avLst/>
          </a:prstGeom>
        </p:spPr>
        <p:txBody>
          <a:bodyPr/>
          <a:lstStyle/>
          <a:p>
            <a:pPr/>
            <a:r>
              <a:t>take a step back, realize how far you’ve come occasionally</a:t>
            </a:r>
          </a:p>
          <a:p>
            <a:pPr/>
            <a:r>
              <a:t>recognize where you are, appreciate when you do something awesome, which you will, often.</a:t>
            </a:r>
          </a:p>
          <a:p>
            <a:pPr/>
            <a:r>
              <a:t>NEXT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2" name="Shape 252"/>
          <p:cNvSpPr/>
          <p:nvPr>
            <p:ph type="sldImg"/>
          </p:nvPr>
        </p:nvSpPr>
        <p:spPr>
          <a:prstGeom prst="rect">
            <a:avLst/>
          </a:prstGeom>
        </p:spPr>
        <p:txBody>
          <a:bodyPr/>
          <a:lstStyle/>
          <a:p>
            <a:pPr/>
          </a:p>
        </p:txBody>
      </p:sp>
      <p:sp>
        <p:nvSpPr>
          <p:cNvPr id="253" name="Shape 253"/>
          <p:cNvSpPr/>
          <p:nvPr>
            <p:ph type="body" sz="quarter" idx="1"/>
          </p:nvPr>
        </p:nvSpPr>
        <p:spPr>
          <a:prstGeom prst="rect">
            <a:avLst/>
          </a:prstGeom>
        </p:spPr>
        <p:txBody>
          <a:bodyPr/>
          <a:lstStyle/>
          <a:p>
            <a:pPr/>
            <a:r>
              <a:t>above all, trust yourself. you’re all smart, capable and want to learn this</a:t>
            </a:r>
          </a:p>
          <a:p>
            <a:pPr/>
          </a:p>
          <a:p>
            <a:pPr/>
            <a:r>
              <a:t>That’s pretty much all to say about learning and the journey. </a:t>
            </a:r>
          </a:p>
          <a:p>
            <a:pPr/>
            <a:r>
              <a:t>Remember that there’s a lot to know in this field; I’m sure you all will ask me questions that even I don’t know.</a:t>
            </a:r>
          </a:p>
          <a:p>
            <a:pPr/>
            <a:r>
              <a:t>but that’s part of the appeal - I learn new things every day and it keeps me interested and engaged, and the problem solving aspect is always really fun.</a:t>
            </a:r>
          </a:p>
          <a:p>
            <a:pPr/>
          </a:p>
          <a:p>
            <a:pPr/>
            <a:r>
              <a:t>NEXT</a:t>
            </a:r>
          </a:p>
          <a:p>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6" name="Shape 256"/>
          <p:cNvSpPr/>
          <p:nvPr>
            <p:ph type="sldImg"/>
          </p:nvPr>
        </p:nvSpPr>
        <p:spPr>
          <a:prstGeom prst="rect">
            <a:avLst/>
          </a:prstGeom>
        </p:spPr>
        <p:txBody>
          <a:bodyPr/>
          <a:lstStyle/>
          <a:p>
            <a:pPr/>
          </a:p>
        </p:txBody>
      </p:sp>
      <p:sp>
        <p:nvSpPr>
          <p:cNvPr id="257" name="Shape 257"/>
          <p:cNvSpPr/>
          <p:nvPr>
            <p:ph type="body" sz="quarter" idx="1"/>
          </p:nvPr>
        </p:nvSpPr>
        <p:spPr>
          <a:prstGeom prst="rect">
            <a:avLst/>
          </a:prstGeom>
        </p:spPr>
        <p:txBody>
          <a:bodyPr/>
          <a:lstStyle/>
          <a:p>
            <a:pPr/>
            <a:r>
              <a:t>before we get in to the technical topics today, let’s take a second to talk about course structure</a:t>
            </a:r>
          </a:p>
          <a:p>
            <a:pPr/>
            <a:r>
              <a:t>NEXT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1" name="Shape 261"/>
          <p:cNvSpPr/>
          <p:nvPr>
            <p:ph type="sldImg"/>
          </p:nvPr>
        </p:nvSpPr>
        <p:spPr>
          <a:prstGeom prst="rect">
            <a:avLst/>
          </a:prstGeom>
        </p:spPr>
        <p:txBody>
          <a:bodyPr/>
          <a:lstStyle/>
          <a:p>
            <a:pPr/>
          </a:p>
        </p:txBody>
      </p:sp>
      <p:sp>
        <p:nvSpPr>
          <p:cNvPr id="262" name="Shape 262"/>
          <p:cNvSpPr/>
          <p:nvPr>
            <p:ph type="body" sz="quarter" idx="1"/>
          </p:nvPr>
        </p:nvSpPr>
        <p:spPr>
          <a:prstGeom prst="rect">
            <a:avLst/>
          </a:prstGeom>
        </p:spPr>
        <p:txBody>
          <a:bodyPr/>
          <a:lstStyle/>
          <a:p>
            <a:pPr/>
            <a:r>
              <a:t>talk about what the objectives are for the class</a:t>
            </a:r>
          </a:p>
          <a:p>
            <a:pPr/>
            <a:r>
              <a:t>brief background lecture</a:t>
            </a:r>
          </a:p>
          <a:p>
            <a:pPr/>
            <a:r>
              <a:t>I’ll do some coding/demos regarding the background, we’ll discuss it</a:t>
            </a:r>
          </a:p>
          <a:p>
            <a:pPr/>
            <a:r>
              <a:t>however: NEXT</a:t>
            </a:r>
          </a:p>
          <a:p>
            <a:pPr/>
            <a:r>
              <a:t>learning to code requires coding</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9" name="Shape 269"/>
          <p:cNvSpPr/>
          <p:nvPr>
            <p:ph type="sldImg"/>
          </p:nvPr>
        </p:nvSpPr>
        <p:spPr>
          <a:prstGeom prst="rect">
            <a:avLst/>
          </a:prstGeom>
        </p:spPr>
        <p:txBody>
          <a:bodyPr/>
          <a:lstStyle/>
          <a:p>
            <a:pPr/>
          </a:p>
        </p:txBody>
      </p:sp>
      <p:sp>
        <p:nvSpPr>
          <p:cNvPr id="270" name="Shape 270"/>
          <p:cNvSpPr/>
          <p:nvPr>
            <p:ph type="body" sz="quarter" idx="1"/>
          </p:nvPr>
        </p:nvSpPr>
        <p:spPr>
          <a:prstGeom prst="rect">
            <a:avLst/>
          </a:prstGeom>
        </p:spPr>
        <p:txBody>
          <a:bodyPr/>
          <a:lstStyle/>
          <a:p>
            <a:pPr/>
            <a:r>
              <a:t>learning to code requires coding (not just sitting through lectures) -- so this program will very quickly become “code-centric".</a:t>
            </a:r>
          </a:p>
          <a:p>
            <a:pPr/>
            <a:r>
              <a:t>one of the take aways here is that the only way you’ll become good at coding is to do it yourself</a:t>
            </a:r>
          </a:p>
          <a:p>
            <a:pPr/>
          </a:p>
          <a:p>
            <a:pPr/>
            <a:r>
              <a:t>however, one last thing: this course, and software engineering/development in general, is a team exercise (rarely work alone, you’ll take advantage of other people’s open source code, etc.)</a:t>
            </a:r>
          </a:p>
          <a:p>
            <a:pPr/>
            <a:r>
              <a:t>as such, it is your responsibility to grasp this material, but you’ve failed if your neighbor doesn’t. </a:t>
            </a:r>
          </a:p>
          <a:p>
            <a:pPr/>
            <a:r>
              <a:t>we’ll have a lot of collaborative exercises, and you’ll talk to your partner about this kind of thing often. helping someone else understand is the best way to solidify your own knowledge is to teach, so it’s in your best interest anyway</a:t>
            </a:r>
          </a:p>
          <a:p>
            <a:pPr/>
            <a:r>
              <a:t>NEXT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4" name="Shape 274"/>
          <p:cNvSpPr/>
          <p:nvPr>
            <p:ph type="sldImg"/>
          </p:nvPr>
        </p:nvSpPr>
        <p:spPr>
          <a:prstGeom prst="rect">
            <a:avLst/>
          </a:prstGeom>
        </p:spPr>
        <p:txBody>
          <a:bodyPr/>
          <a:lstStyle/>
          <a:p>
            <a:pPr/>
          </a:p>
        </p:txBody>
      </p:sp>
      <p:sp>
        <p:nvSpPr>
          <p:cNvPr id="275" name="Shape 275"/>
          <p:cNvSpPr/>
          <p:nvPr>
            <p:ph type="body" sz="quarter" idx="1"/>
          </p:nvPr>
        </p:nvSpPr>
        <p:spPr>
          <a:prstGeom prst="rect">
            <a:avLst/>
          </a:prstGeom>
        </p:spPr>
        <p:txBody>
          <a:bodyPr/>
          <a:lstStyle/>
          <a:p>
            <a:pPr/>
            <a:r>
              <a:t>so, that being said, let’s talk about today’s objectives</a:t>
            </a:r>
          </a:p>
          <a:p>
            <a:pPr/>
          </a:p>
          <a:p>
            <a:pPr/>
            <a:r>
              <a:t>any questions about what the plan is?</a:t>
            </a:r>
          </a:p>
          <a:p>
            <a:pPr/>
          </a:p>
          <a:p>
            <a:pPr/>
            <a:r>
              <a:t>cool, so let’s talk about tools you need to have set up to succeed</a:t>
            </a:r>
          </a:p>
          <a:p>
            <a:pPr/>
            <a:r>
              <a:t>NEXT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r>
              <a:t>Students</a:t>
            </a:r>
          </a:p>
          <a:p>
            <a:pPr/>
            <a:r>
              <a:t>TAs</a:t>
            </a:r>
          </a:p>
          <a:p>
            <a:pPr/>
            <a:r>
              <a:t>NEXT</a:t>
            </a:r>
          </a:p>
          <a:p>
            <a:pPr/>
          </a:p>
          <a:p>
            <a:pPr/>
            <a:r>
              <a:t>take notes to address fears at the end</a:t>
            </a:r>
          </a:p>
          <a:p>
            <a:pPr/>
          </a:p>
          <a:p>
            <a:pPr/>
            <a:r>
              <a:t>why learn?</a:t>
            </a:r>
          </a:p>
          <a:p>
            <a:pPr/>
            <a:r>
              <a:t>switch careers, flexible schedules</a:t>
            </a:r>
          </a:p>
          <a:p>
            <a:pPr/>
            <a:r>
              <a:t>information science - good complement</a:t>
            </a:r>
          </a:p>
          <a:p>
            <a:pPr/>
            <a:r>
              <a:t>better understanding of technologies of website I’m supporting</a:t>
            </a:r>
          </a:p>
          <a:p>
            <a:pPr/>
          </a:p>
          <a:p>
            <a:pPr/>
            <a:r>
              <a:t>fears: getting everything in on time/balancing things</a:t>
            </a:r>
          </a:p>
          <a:p>
            <a:pPr/>
            <a:r>
              <a:t>kids</a:t>
            </a:r>
          </a:p>
          <a:p>
            <a:pPr/>
            <a:r>
              <a:t>not getting a job</a:t>
            </a:r>
          </a:p>
          <a:p>
            <a:pPr/>
            <a:r>
              <a:t>don’t have confidence</a:t>
            </a:r>
          </a:p>
          <a:p>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1" name="Shape 281"/>
          <p:cNvSpPr/>
          <p:nvPr>
            <p:ph type="sldImg"/>
          </p:nvPr>
        </p:nvSpPr>
        <p:spPr>
          <a:prstGeom prst="rect">
            <a:avLst/>
          </a:prstGeom>
        </p:spPr>
        <p:txBody>
          <a:bodyPr/>
          <a:lstStyle/>
          <a:p>
            <a:pPr/>
          </a:p>
        </p:txBody>
      </p:sp>
      <p:sp>
        <p:nvSpPr>
          <p:cNvPr id="282" name="Shape 282"/>
          <p:cNvSpPr/>
          <p:nvPr>
            <p:ph type="body" sz="quarter" idx="1"/>
          </p:nvPr>
        </p:nvSpPr>
        <p:spPr>
          <a:prstGeom prst="rect">
            <a:avLst/>
          </a:prstGeom>
        </p:spPr>
        <p:txBody>
          <a:bodyPr/>
          <a:lstStyle/>
          <a:p>
            <a:pPr/>
            <a:r>
              <a:t>you should have all of the tools and software applications</a:t>
            </a:r>
          </a:p>
          <a:p>
            <a:pPr/>
            <a:r>
              <a:t>if you ran in to any snags we will work with them to confirm everything is set up over the next 35 minutes.</a:t>
            </a:r>
          </a:p>
          <a:p>
            <a:pPr/>
            <a:r>
              <a:t>it’s important that we get all of this set up so that you can effectively participate!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6" name="Shape 286"/>
          <p:cNvSpPr/>
          <p:nvPr>
            <p:ph type="sldImg"/>
          </p:nvPr>
        </p:nvSpPr>
        <p:spPr>
          <a:prstGeom prst="rect">
            <a:avLst/>
          </a:prstGeom>
        </p:spPr>
        <p:txBody>
          <a:bodyPr/>
          <a:lstStyle/>
          <a:p>
            <a:pPr/>
          </a:p>
        </p:txBody>
      </p:sp>
      <p:sp>
        <p:nvSpPr>
          <p:cNvPr id="287" name="Shape 287"/>
          <p:cNvSpPr/>
          <p:nvPr>
            <p:ph type="body" sz="quarter" idx="1"/>
          </p:nvPr>
        </p:nvSpPr>
        <p:spPr>
          <a:prstGeom prst="rect">
            <a:avLst/>
          </a:prstGeom>
        </p:spPr>
        <p:txBody>
          <a:bodyPr/>
          <a:lstStyle/>
          <a:p>
            <a:pPr/>
            <a:r>
              <a:t>you should also have accounts for the following:</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1" name="Shape 291"/>
          <p:cNvSpPr/>
          <p:nvPr>
            <p:ph type="sldImg"/>
          </p:nvPr>
        </p:nvSpPr>
        <p:spPr>
          <a:prstGeom prst="rect">
            <a:avLst/>
          </a:prstGeom>
        </p:spPr>
        <p:txBody>
          <a:bodyPr/>
          <a:lstStyle/>
          <a:p>
            <a:pPr/>
          </a:p>
        </p:txBody>
      </p:sp>
      <p:sp>
        <p:nvSpPr>
          <p:cNvPr id="292" name="Shape 292"/>
          <p:cNvSpPr/>
          <p:nvPr>
            <p:ph type="body" sz="quarter" idx="1"/>
          </p:nvPr>
        </p:nvSpPr>
        <p:spPr>
          <a:prstGeom prst="rect">
            <a:avLst/>
          </a:prstGeom>
        </p:spPr>
        <p:txBody>
          <a:bodyPr/>
          <a:lstStyle/>
          <a:p>
            <a:pPr/>
            <a:r>
              <a:t>Instructor: Walk through each of the following "test" processes to confirm whether students have successfully installed the right software. Have them follow along with you in class and raise their hand for a TA if they are missing something.</a:t>
            </a:r>
          </a:p>
          <a:p>
            <a:pPr/>
          </a:p>
          <a:p>
            <a:pPr>
              <a:defRPr b="1"/>
            </a:pPr>
            <a:r>
              <a:t>Slack</a:t>
            </a:r>
          </a:p>
          <a:p>
            <a:pPr/>
            <a:r>
              <a:t>Easy to show. Just open Slack. But make sure students have it installed locally and are not using the web client.</a:t>
            </a:r>
          </a:p>
          <a:p>
            <a:pPr/>
          </a:p>
          <a:p>
            <a:pPr>
              <a:defRPr b="1"/>
            </a:pPr>
            <a:r>
              <a:t>Sublime</a:t>
            </a:r>
          </a:p>
          <a:p>
            <a:pPr/>
            <a:r>
              <a:t>Easy to show. Just open Sublime. Make sure they can do so as well.</a:t>
            </a:r>
          </a:p>
          <a:p>
            <a:pPr/>
          </a:p>
          <a:p>
            <a:pPr/>
            <a:r>
              <a:rPr b="1"/>
              <a:t>Terminal / Bash</a:t>
            </a:r>
          </a:p>
          <a:p>
            <a:pPr/>
            <a:r>
              <a:t>For Mac users. Have them open their Launcher and search for Terminal.</a:t>
            </a:r>
          </a:p>
          <a:p>
            <a:pPr/>
            <a:r>
              <a:t>For Windows users. Have them open the program called Git Bash.</a:t>
            </a:r>
          </a:p>
          <a:p>
            <a:pPr/>
          </a:p>
          <a:p>
            <a:pPr>
              <a:defRPr b="1"/>
            </a:pPr>
            <a:r>
              <a:t>Node</a:t>
            </a:r>
          </a:p>
          <a:p>
            <a:pPr/>
            <a:r>
              <a:t>While in terminal or bash, simply write the word: node then hit enter. Your cursor should change</a:t>
            </a:r>
          </a:p>
          <a:p>
            <a:pPr/>
            <a:r>
              <a:t>Then type 1+1 and hit enter. If node is installed it should translate the answer to 2.</a:t>
            </a:r>
          </a:p>
          <a:p>
            <a:pPr/>
            <a:r>
              <a:t>Then type ctrl+c to exit node.</a:t>
            </a:r>
          </a:p>
          <a:p>
            <a:pPr/>
          </a:p>
          <a:p>
            <a:pPr>
              <a:defRPr b="1"/>
            </a:pPr>
            <a:r>
              <a:t>Github and Git</a:t>
            </a:r>
          </a:p>
          <a:p>
            <a:pPr/>
            <a:r>
              <a:t>Confirm that students all have an account on GitHub through a show of hands.</a:t>
            </a:r>
          </a:p>
          <a:p>
            <a:pPr/>
            <a:r>
              <a:t>Those that do not have an account should immediately create one.</a:t>
            </a:r>
          </a:p>
          <a:p>
            <a:pPr/>
          </a:p>
          <a:p>
            <a:pPr/>
            <a:r>
              <a:t>While still in terminal or bash, type git and hit enter. If Git is installed it should trigger a series of lines about Git.</a:t>
            </a:r>
          </a:p>
          <a:p>
            <a:pPr/>
          </a:p>
          <a:p>
            <a:pPr>
              <a:defRPr b="1"/>
            </a:pPr>
            <a:r>
              <a:t>confirm GitHub accounts tied to local Git using SSH authentication</a:t>
            </a:r>
          </a:p>
          <a:p>
            <a:pPr/>
            <a:r>
              <a:t>have them type the following: ssh -T git@github.com. </a:t>
            </a:r>
          </a:p>
          <a:p>
            <a:pPr/>
            <a:r>
              <a:t>It should then ask for a passphrase (tied to your local account). Provide it (letters will not appear) and hit enter. </a:t>
            </a:r>
          </a:p>
          <a:p>
            <a:pPr/>
            <a:r>
              <a:t>If you are authenticated, it should provide a welcome message.</a:t>
            </a:r>
          </a:p>
          <a:p>
            <a:pPr/>
          </a:p>
          <a:p>
            <a:pPr/>
            <a:r>
              <a:t>Ask via a show-of-hands how many students did / did-not get the welcome message.</a:t>
            </a:r>
          </a:p>
          <a:p>
            <a:pPr/>
            <a:r>
              <a:t>point them to this link Generating an SSH Key - GitHub. https://help.github.com/articles/generating-an-ssh-key/</a:t>
            </a:r>
          </a:p>
          <a:p>
            <a:pPr/>
          </a:p>
          <a:p>
            <a:pPr>
              <a:defRPr b="1"/>
            </a:pPr>
            <a:r>
              <a:t>Prework - help students </a:t>
            </a:r>
          </a:p>
          <a:p>
            <a:pPr/>
            <a:r>
              <a:t>Walk around and help students as necessary but keep track of time!</a:t>
            </a:r>
          </a:p>
          <a:p>
            <a:pPr/>
          </a:p>
          <a:p>
            <a:pPr>
              <a:defRPr b="1"/>
            </a:pPr>
            <a:r>
              <a:t>Prework - Heroku</a:t>
            </a:r>
          </a:p>
          <a:p>
            <a:pPr/>
            <a:r>
              <a:t>Once Git is covered ask how many students were able to create an account on Heroku. Show them your own Heroku account online as an example.</a:t>
            </a:r>
          </a:p>
          <a:p>
            <a:pPr/>
          </a:p>
          <a:p>
            <a:pPr/>
            <a:r>
              <a:t>Then have them once again go into Bash / Terminal and type the word `heroku`. If they are properly setup, it should provide a set of information about Heroku.</a:t>
            </a:r>
          </a:p>
          <a:p>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5" name="Shape 295"/>
          <p:cNvSpPr/>
          <p:nvPr>
            <p:ph type="sldImg"/>
          </p:nvPr>
        </p:nvSpPr>
        <p:spPr>
          <a:prstGeom prst="rect">
            <a:avLst/>
          </a:prstGeom>
        </p:spPr>
        <p:txBody>
          <a:bodyPr/>
          <a:lstStyle/>
          <a:p>
            <a:pPr/>
          </a:p>
        </p:txBody>
      </p:sp>
      <p:sp>
        <p:nvSpPr>
          <p:cNvPr id="296" name="Shape 296"/>
          <p:cNvSpPr/>
          <p:nvPr>
            <p:ph type="body" sz="quarter" idx="1"/>
          </p:nvPr>
        </p:nvSpPr>
        <p:spPr>
          <a:prstGeom prst="rect">
            <a:avLst/>
          </a:prstGeom>
        </p:spPr>
        <p:txBody>
          <a:bodyPr/>
          <a:lstStyle/>
          <a:p>
            <a:pPr/>
            <a:r>
              <a:t>7. BREAK (15 min)</a:t>
            </a:r>
          </a:p>
          <a:p>
            <a:pPr/>
            <a:r>
              <a:t>8. Instructor Do: On the Modern Web (7 min)</a:t>
            </a:r>
          </a:p>
          <a:p>
            <a:pPr/>
          </a:p>
          <a:p>
            <a:pPr/>
            <a:r>
              <a:t>so, let’s talk about the modern web and web development today.</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0" name="Shape 300"/>
          <p:cNvSpPr/>
          <p:nvPr>
            <p:ph type="sldImg"/>
          </p:nvPr>
        </p:nvSpPr>
        <p:spPr>
          <a:prstGeom prst="rect">
            <a:avLst/>
          </a:prstGeom>
        </p:spPr>
        <p:txBody>
          <a:bodyPr/>
          <a:lstStyle/>
          <a:p>
            <a:pPr/>
          </a:p>
        </p:txBody>
      </p:sp>
      <p:sp>
        <p:nvSpPr>
          <p:cNvPr id="301" name="Shape 301"/>
          <p:cNvSpPr/>
          <p:nvPr>
            <p:ph type="body" sz="quarter" idx="1"/>
          </p:nvPr>
        </p:nvSpPr>
        <p:spPr>
          <a:prstGeom prst="rect">
            <a:avLst/>
          </a:prstGeom>
        </p:spPr>
        <p:txBody>
          <a:bodyPr/>
          <a:lstStyle/>
          <a:p>
            <a:pPr/>
            <a:r>
              <a:t>“what do you think Full-Stack Development is?”. </a:t>
            </a:r>
          </a:p>
          <a:p>
            <a:pPr/>
          </a:p>
          <a:p>
            <a:pPr/>
            <a:r>
              <a:t>Point out that they are all enrolled in a Full-Stack Development program... so it probably matters.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5" name="Shape 305"/>
          <p:cNvSpPr/>
          <p:nvPr>
            <p:ph type="sldImg"/>
          </p:nvPr>
        </p:nvSpPr>
        <p:spPr>
          <a:prstGeom prst="rect">
            <a:avLst/>
          </a:prstGeom>
        </p:spPr>
        <p:txBody>
          <a:bodyPr/>
          <a:lstStyle/>
          <a:p>
            <a:pPr/>
          </a:p>
        </p:txBody>
      </p:sp>
      <p:sp>
        <p:nvSpPr>
          <p:cNvPr id="306" name="Shape 306"/>
          <p:cNvSpPr/>
          <p:nvPr>
            <p:ph type="body" sz="quarter" idx="1"/>
          </p:nvPr>
        </p:nvSpPr>
        <p:spPr>
          <a:prstGeom prst="rect">
            <a:avLst/>
          </a:prstGeom>
        </p:spPr>
        <p:txBody>
          <a:bodyPr/>
          <a:lstStyle/>
          <a:p>
            <a:pPr/>
            <a:r>
              <a:t>Let’s walk through a basic youtube search</a:t>
            </a:r>
          </a:p>
          <a:p>
            <a:pPr/>
            <a:r>
              <a:t>the process of retrieving a video from Youtube requires two things:</a:t>
            </a:r>
            <a:br/>
            <a:r>
              <a:t>- the Graphic User Interface (GUI), which responds to what you type</a:t>
            </a:r>
          </a:p>
          <a:p>
            <a:pPr marL="120315" indent="-120315">
              <a:buSzPct val="100000"/>
              <a:buChar char="-"/>
            </a:pPr>
            <a:r>
              <a:t>code on the server side that is able to search through databases, find the right video, and send it to the GUI</a:t>
            </a:r>
          </a:p>
          <a:p>
            <a:pPr/>
          </a:p>
          <a:p>
            <a:pPr/>
            <a:r>
              <a:t>This is the separation of the “back end” and “front end” NEXT</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2" name="Shape 312"/>
          <p:cNvSpPr/>
          <p:nvPr>
            <p:ph type="sldImg"/>
          </p:nvPr>
        </p:nvSpPr>
        <p:spPr>
          <a:prstGeom prst="rect">
            <a:avLst/>
          </a:prstGeom>
        </p:spPr>
        <p:txBody>
          <a:bodyPr/>
          <a:lstStyle/>
          <a:p>
            <a:pPr/>
          </a:p>
        </p:txBody>
      </p:sp>
      <p:sp>
        <p:nvSpPr>
          <p:cNvPr id="313" name="Shape 313"/>
          <p:cNvSpPr/>
          <p:nvPr>
            <p:ph type="body" sz="quarter" idx="1"/>
          </p:nvPr>
        </p:nvSpPr>
        <p:spPr>
          <a:prstGeom prst="rect">
            <a:avLst/>
          </a:prstGeom>
        </p:spPr>
        <p:txBody>
          <a:bodyPr/>
          <a:lstStyle/>
          <a:p>
            <a:pPr/>
            <a:r>
              <a:t>it’s okay if you don’t understand everything on this slide right now; by the end of the course you will. </a:t>
            </a:r>
          </a:p>
          <a:p>
            <a:pPr/>
            <a:r>
              <a:t>This is a demonstration of what what we just did looks like </a:t>
            </a:r>
          </a:p>
          <a:p>
            <a:pPr marL="120315" indent="-120315">
              <a:buSzPct val="100000"/>
              <a:buChar char="-"/>
            </a:pPr>
            <a:r>
              <a:t>here the GUI is the Client Browser, or the front end which displays the videos you want to see using various technologies</a:t>
            </a:r>
          </a:p>
          <a:p>
            <a:pPr marL="120315" indent="-120315">
              <a:buSzPct val="100000"/>
              <a:buChar char="-"/>
            </a:pPr>
            <a:r>
              <a:t>the back end is the server - the piece that gets the videos you’re looking for from the database and sends them to the Client Browser</a:t>
            </a:r>
          </a:p>
          <a:p>
            <a:pPr/>
          </a:p>
          <a:p>
            <a:pPr/>
          </a:p>
          <a:p>
            <a:pPr/>
            <a:r>
              <a:t>again, websites are about creating code for both this “frontend” and “backend” NEXT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9" name="Shape 319"/>
          <p:cNvSpPr/>
          <p:nvPr>
            <p:ph type="sldImg"/>
          </p:nvPr>
        </p:nvSpPr>
        <p:spPr>
          <a:prstGeom prst="rect">
            <a:avLst/>
          </a:prstGeom>
        </p:spPr>
        <p:txBody>
          <a:bodyPr/>
          <a:lstStyle/>
          <a:p>
            <a:pPr/>
          </a:p>
        </p:txBody>
      </p:sp>
      <p:sp>
        <p:nvSpPr>
          <p:cNvPr id="320" name="Shape 320"/>
          <p:cNvSpPr/>
          <p:nvPr>
            <p:ph type="body" sz="quarter" idx="1"/>
          </p:nvPr>
        </p:nvSpPr>
        <p:spPr>
          <a:prstGeom prst="rect">
            <a:avLst/>
          </a:prstGeom>
        </p:spPr>
        <p:txBody>
          <a:bodyPr/>
          <a:lstStyle/>
          <a:p>
            <a:pPr/>
            <a:r>
              <a:t>which leads us to what it means to be a “full stack developer”</a:t>
            </a:r>
          </a:p>
          <a:p>
            <a:pPr/>
            <a:r>
              <a:t>as a developer of web applications, you need to understand every aspect of the web application, meaning you need a good understand of both the back and front end technologies</a:t>
            </a:r>
          </a:p>
          <a:p>
            <a:pPr/>
          </a:p>
          <a:p>
            <a:pPr/>
            <a:r>
              <a:t>any questions so far?</a:t>
            </a:r>
          </a:p>
          <a:p>
            <a:pPr/>
            <a:r>
              <a:t>so … what is the front end of an application?</a:t>
            </a:r>
          </a:p>
          <a:p>
            <a:pPr/>
            <a:r>
              <a:t>NEXT</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7" name="Shape 337"/>
          <p:cNvSpPr/>
          <p:nvPr>
            <p:ph type="sldImg"/>
          </p:nvPr>
        </p:nvSpPr>
        <p:spPr>
          <a:prstGeom prst="rect">
            <a:avLst/>
          </a:prstGeom>
        </p:spPr>
        <p:txBody>
          <a:bodyPr/>
          <a:lstStyle/>
          <a:p>
            <a:pPr/>
          </a:p>
        </p:txBody>
      </p:sp>
      <p:sp>
        <p:nvSpPr>
          <p:cNvPr id="338" name="Shape 338"/>
          <p:cNvSpPr/>
          <p:nvPr>
            <p:ph type="body" sz="quarter" idx="1"/>
          </p:nvPr>
        </p:nvSpPr>
        <p:spPr>
          <a:prstGeom prst="rect">
            <a:avLst/>
          </a:prstGeom>
        </p:spPr>
        <p:txBody>
          <a:bodyPr/>
          <a:lstStyle/>
          <a:p>
            <a:pPr/>
            <a:r>
              <a:t>That being said, there are countless (not literally) technologies that can be used to build web applications, and many that must be used.</a:t>
            </a:r>
          </a:p>
          <a:p>
            <a:pPr/>
          </a:p>
          <a:p>
            <a:pPr/>
            <a:r>
              <a:t>As a full stack developer, you should by the end of this bootcamp have a great understand of all of these and more. </a:t>
            </a:r>
          </a:p>
          <a:p>
            <a:pPr/>
            <a:r>
              <a:t>That being said, NEXT let’s get cracking!</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1" name="Shape 341"/>
          <p:cNvSpPr/>
          <p:nvPr>
            <p:ph type="sldImg"/>
          </p:nvPr>
        </p:nvSpPr>
        <p:spPr>
          <a:prstGeom prst="rect">
            <a:avLst/>
          </a:prstGeom>
        </p:spPr>
        <p:txBody>
          <a:bodyPr/>
          <a:lstStyle/>
          <a:p>
            <a:pPr/>
          </a:p>
        </p:txBody>
      </p:sp>
      <p:sp>
        <p:nvSpPr>
          <p:cNvPr id="342" name="Shape 342"/>
          <p:cNvSpPr/>
          <p:nvPr>
            <p:ph type="body" sz="quarter" idx="1"/>
          </p:nvPr>
        </p:nvSpPr>
        <p:spPr>
          <a:prstGeom prst="rect">
            <a:avLst/>
          </a:prstGeom>
        </p:spPr>
        <p:txBody>
          <a:bodyPr/>
          <a:lstStyle/>
          <a:p>
            <a:pPr/>
            <a:r>
              <a:t>“Let’s get cracking” </a:t>
            </a:r>
          </a:p>
          <a:p>
            <a:pPr/>
            <a:r>
              <a:t>We’re going to jump directly in to how to use a terminal. </a:t>
            </a:r>
          </a:p>
          <a:p>
            <a:pPr/>
            <a:r>
              <a:t>Why? It’s an excellent tool for automating actions, scripts, and generally allows you to interact more quickly and efficiently with the file system and your code. </a:t>
            </a:r>
          </a:p>
          <a:p>
            <a:pPr/>
            <a:r>
              <a:t>I’ll walk through a few examples, and you can follow along.</a:t>
            </a:r>
          </a:p>
          <a:p>
            <a:pPr/>
            <a:r>
              <a:t> After, we’ll give you some time to work in the terminal yourself.</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and a little about myself</a:t>
            </a:r>
          </a:p>
          <a:p>
            <a:pPr/>
            <a:r>
              <a:t>I have a BS in Computer Science and Mathematics, just finishing my MS in CS hopefully this month.</a:t>
            </a:r>
          </a:p>
          <a:p>
            <a:pPr/>
            <a:r>
              <a:t>been coding for 8 years, but for the first few I was a little off and on - when I started I honestly didn’t love it, it was pretty far removed for me.</a:t>
            </a:r>
          </a:p>
          <a:p>
            <a:pPr/>
            <a:r>
              <a:t>but then I got in to web development</a:t>
            </a:r>
          </a:p>
          <a:p>
            <a:pPr/>
            <a:r>
              <a:t>LOVE teaching, do it at work regularly, TA’d through college, this is as an exciting an experience for me as it is for all of you</a:t>
            </a:r>
          </a:p>
          <a:p>
            <a:pPr/>
            <a:r>
              <a:t>when I have free time …</a:t>
            </a:r>
          </a:p>
          <a:p>
            <a:pPr/>
          </a:p>
          <a:p>
            <a:pPr/>
            <a:r>
              <a:t>So, I’ve worked on various software and websites, but most recently</a:t>
            </a:r>
          </a:p>
          <a:p>
            <a:pPr/>
            <a:r>
              <a:t>NEXT</a:t>
            </a:r>
          </a:p>
          <a:p>
            <a:pPr/>
            <a:r>
              <a:t>IBM’s digital marketplace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6" name="Shape 346"/>
          <p:cNvSpPr/>
          <p:nvPr>
            <p:ph type="sldImg"/>
          </p:nvPr>
        </p:nvSpPr>
        <p:spPr>
          <a:prstGeom prst="rect">
            <a:avLst/>
          </a:prstGeom>
        </p:spPr>
        <p:txBody>
          <a:bodyPr/>
          <a:lstStyle/>
          <a:p>
            <a:pPr/>
          </a:p>
        </p:txBody>
      </p:sp>
      <p:sp>
        <p:nvSpPr>
          <p:cNvPr id="347" name="Shape 347"/>
          <p:cNvSpPr/>
          <p:nvPr>
            <p:ph type="body" sz="quarter" idx="1"/>
          </p:nvPr>
        </p:nvSpPr>
        <p:spPr>
          <a:prstGeom prst="rect">
            <a:avLst/>
          </a:prstGeom>
        </p:spPr>
        <p:txBody>
          <a:bodyPr/>
          <a:lstStyle/>
          <a:p>
            <a:pPr/>
            <a:r>
              <a:t>So let’s open a terminal. </a:t>
            </a:r>
          </a:p>
          <a:p>
            <a:pPr/>
            <a:r>
              <a:t>we have a number of commands to walk through.</a:t>
            </a:r>
          </a:p>
          <a:p>
            <a:pPr/>
            <a:r>
              <a:t>it may be a little intimidating, but honestly they’ll become second nature moving forward</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1" name="Shape 351"/>
          <p:cNvSpPr/>
          <p:nvPr>
            <p:ph type="sldImg"/>
          </p:nvPr>
        </p:nvSpPr>
        <p:spPr>
          <a:prstGeom prst="rect">
            <a:avLst/>
          </a:prstGeom>
        </p:spPr>
        <p:txBody>
          <a:bodyPr/>
          <a:lstStyle/>
          <a:p>
            <a:pPr/>
          </a:p>
        </p:txBody>
      </p:sp>
      <p:sp>
        <p:nvSpPr>
          <p:cNvPr id="352" name="Shape 352"/>
          <p:cNvSpPr/>
          <p:nvPr>
            <p:ph type="body" sz="quarter" idx="1"/>
          </p:nvPr>
        </p:nvSpPr>
        <p:spPr>
          <a:prstGeom prst="rect">
            <a:avLst/>
          </a:prstGeom>
        </p:spPr>
        <p:txBody>
          <a:bodyPr/>
          <a:lstStyle/>
          <a:p>
            <a:pPr/>
            <a:r>
              <a:t>cd (changes directory)</a:t>
            </a:r>
          </a:p>
          <a:p>
            <a:pPr/>
          </a:p>
          <a:p>
            <a:pPr/>
            <a:r>
              <a:t>cd ~ (changes to root directory)</a:t>
            </a:r>
          </a:p>
          <a:p>
            <a:pPr/>
          </a:p>
          <a:p>
            <a:pPr/>
            <a:r>
              <a:t>cd .. (moves up one directory)</a:t>
            </a:r>
          </a:p>
          <a:p>
            <a:pPr/>
          </a:p>
          <a:p>
            <a:pPr/>
            <a:r>
              <a:t>ls (lists files in folder)</a:t>
            </a:r>
          </a:p>
          <a:p>
            <a:pPr/>
          </a:p>
          <a:p>
            <a:pPr/>
            <a:r>
              <a:t>pwd (shows current directory)</a:t>
            </a:r>
          </a:p>
          <a:p>
            <a:pPr/>
          </a:p>
          <a:p>
            <a:pPr/>
            <a:r>
              <a:t>mkdir (creates new directory)</a:t>
            </a:r>
          </a:p>
          <a:p>
            <a:pPr/>
          </a:p>
          <a:p>
            <a:pPr/>
            <a:r>
              <a:t>touch (creates a file)</a:t>
            </a:r>
          </a:p>
          <a:p>
            <a:pPr/>
          </a:p>
          <a:p>
            <a:pPr/>
            <a:r>
              <a:t>rm &lt;FILENAME&gt; (deletes file)</a:t>
            </a:r>
          </a:p>
          <a:p>
            <a:pPr/>
          </a:p>
          <a:p>
            <a:pPr/>
            <a:r>
              <a:t>rm -r &lt;FOLDERNAME&gt; (deletes a folder, note the -r)</a:t>
            </a:r>
          </a:p>
          <a:p>
            <a:pPr/>
          </a:p>
          <a:p>
            <a:pPr/>
            <a:r>
              <a:t>open . (opens the current folder. MAC SPECIFIC)</a:t>
            </a:r>
          </a:p>
          <a:p>
            <a:pPr/>
          </a:p>
          <a:p>
            <a:pPr/>
            <a:r>
              <a:t>open &lt;FILENAME&gt; (opens a specific file. MAC SPECIFIC)</a:t>
            </a:r>
          </a:p>
          <a:p>
            <a:pPr/>
          </a:p>
          <a:p>
            <a:pPr/>
            <a:r>
              <a:t>explorer &lt;FILENAME&gt; (opens the specific file. BASH SPECIFIC)</a:t>
            </a:r>
          </a:p>
          <a:p>
            <a:pPr/>
          </a:p>
          <a:p>
            <a:pPr/>
            <a:r>
              <a:t>explorer . (opens the current folder. BASH SPECIFIC)</a:t>
            </a:r>
          </a:p>
          <a:p>
            <a:pPr/>
          </a:p>
          <a:p>
            <a:pPr/>
            <a:r>
              <a:t>any questions? let’s </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8" name="Shape 358"/>
          <p:cNvSpPr/>
          <p:nvPr>
            <p:ph type="sldImg"/>
          </p:nvPr>
        </p:nvSpPr>
        <p:spPr>
          <a:prstGeom prst="rect">
            <a:avLst/>
          </a:prstGeom>
        </p:spPr>
        <p:txBody>
          <a:bodyPr/>
          <a:lstStyle/>
          <a:p>
            <a:pPr/>
          </a:p>
        </p:txBody>
      </p:sp>
      <p:sp>
        <p:nvSpPr>
          <p:cNvPr id="359" name="Shape 359"/>
          <p:cNvSpPr/>
          <p:nvPr>
            <p:ph type="body" sz="quarter" idx="1"/>
          </p:nvPr>
        </p:nvSpPr>
        <p:spPr>
          <a:prstGeom prst="rect">
            <a:avLst/>
          </a:prstGeom>
        </p:spPr>
        <p:txBody>
          <a:bodyPr/>
          <a:lstStyle/>
          <a:p>
            <a:pPr/>
            <a:r>
              <a:t>Your turn!</a:t>
            </a:r>
          </a:p>
          <a:p>
            <a:pPr/>
            <a:r>
              <a:t>In general, we’ll have you coding, like I said. </a:t>
            </a:r>
          </a:p>
          <a:p>
            <a:pPr/>
            <a:r>
              <a:t>So let’s put these terminal commands to the test. Some up front best practices:</a:t>
            </a:r>
          </a:p>
          <a:p>
            <a:pPr/>
          </a:p>
          <a:p>
            <a:pPr/>
            <a:r>
              <a:t>…</a:t>
            </a:r>
          </a:p>
          <a:p>
            <a:pPr/>
            <a:r>
              <a:t>So here’s your assignment NEXT</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5" name="Shape 365"/>
          <p:cNvSpPr/>
          <p:nvPr>
            <p:ph type="sldImg"/>
          </p:nvPr>
        </p:nvSpPr>
        <p:spPr>
          <a:prstGeom prst="rect">
            <a:avLst/>
          </a:prstGeom>
        </p:spPr>
        <p:txBody>
          <a:bodyPr/>
          <a:lstStyle/>
          <a:p>
            <a:pPr/>
          </a:p>
        </p:txBody>
      </p:sp>
      <p:sp>
        <p:nvSpPr>
          <p:cNvPr id="366" name="Shape 366"/>
          <p:cNvSpPr/>
          <p:nvPr>
            <p:ph type="body" sz="quarter" idx="1"/>
          </p:nvPr>
        </p:nvSpPr>
        <p:spPr>
          <a:prstGeom prst="rect">
            <a:avLst/>
          </a:prstGeom>
        </p:spPr>
        <p:txBody>
          <a:bodyPr/>
          <a:lstStyle/>
          <a:p>
            <a:pPr/>
            <a:r>
              <a:t>using command line only, you’re going to create a folder, html file, and open the folder with the HTML file.</a:t>
            </a:r>
          </a:p>
          <a:p>
            <a:pPr/>
            <a:r>
              <a:t>we’ll walk around and help out, and talk to your neighbors to make sure they are on the right track</a:t>
            </a:r>
          </a:p>
          <a:p>
            <a:pPr/>
            <a:r>
              <a:t>- </a:t>
            </a:r>
          </a:p>
          <a:p>
            <a:pPr/>
            <a:r>
              <a:t>(I’ll paste this in slack as well)</a:t>
            </a:r>
          </a:p>
          <a:p>
            <a:pPr/>
          </a:p>
          <a:p>
            <a:pPr/>
            <a:r>
              <a:t>at the end, have someone paste their bash history in slack, talk about what they did, etc.</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1" name="Shape 371"/>
          <p:cNvSpPr/>
          <p:nvPr>
            <p:ph type="sldImg"/>
          </p:nvPr>
        </p:nvSpPr>
        <p:spPr>
          <a:prstGeom prst="rect">
            <a:avLst/>
          </a:prstGeom>
        </p:spPr>
        <p:txBody>
          <a:bodyPr/>
          <a:lstStyle/>
          <a:p>
            <a:pPr/>
          </a:p>
        </p:txBody>
      </p:sp>
      <p:sp>
        <p:nvSpPr>
          <p:cNvPr id="372" name="Shape 372"/>
          <p:cNvSpPr/>
          <p:nvPr>
            <p:ph type="body" sz="quarter" idx="1"/>
          </p:nvPr>
        </p:nvSpPr>
        <p:spPr>
          <a:prstGeom prst="rect">
            <a:avLst/>
          </a:prstGeom>
        </p:spPr>
        <p:txBody>
          <a:bodyPr/>
          <a:lstStyle/>
          <a:p>
            <a:pPr/>
            <a:r>
              <a:t>discuss the process of creating files, removing files, etc. - why you would want to do it, how, etc.</a:t>
            </a:r>
          </a:p>
          <a:p>
            <a:pPr/>
            <a:r>
              <a:t>explain to one another a high-level definition of "full-stack development”.</a:t>
            </a:r>
          </a:p>
          <a:p>
            <a:pPr/>
            <a:r>
              <a:t>Briefly have students explain the answers back to you. </a:t>
            </a:r>
          </a:p>
          <a:p>
            <a:pPr marL="120315" indent="-120315">
              <a:buSzPct val="100000"/>
              <a:buChar char="-"/>
            </a:pPr>
            <a:r>
              <a:t>call out some people (if no-one answers)</a:t>
            </a:r>
          </a:p>
          <a:p>
            <a:pPr/>
            <a:r>
              <a:t>NEXT</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5" name="Shape 375"/>
          <p:cNvSpPr/>
          <p:nvPr>
            <p:ph type="sldImg"/>
          </p:nvPr>
        </p:nvSpPr>
        <p:spPr>
          <a:prstGeom prst="rect">
            <a:avLst/>
          </a:prstGeom>
        </p:spPr>
        <p:txBody>
          <a:bodyPr/>
          <a:lstStyle/>
          <a:p>
            <a:pPr/>
          </a:p>
        </p:txBody>
      </p:sp>
      <p:sp>
        <p:nvSpPr>
          <p:cNvPr id="376" name="Shape 376"/>
          <p:cNvSpPr/>
          <p:nvPr>
            <p:ph type="body" sz="quarter" idx="1"/>
          </p:nvPr>
        </p:nvSpPr>
        <p:spPr>
          <a:prstGeom prst="rect">
            <a:avLst/>
          </a:prstGeom>
        </p:spPr>
        <p:txBody>
          <a:bodyPr/>
          <a:lstStyle/>
          <a:p>
            <a:pPr/>
            <a:r>
              <a:t>now that we understand the terminal and can create `.html` files through it, let’s talk about html</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3" name="Shape 383"/>
          <p:cNvSpPr/>
          <p:nvPr>
            <p:ph type="sldImg"/>
          </p:nvPr>
        </p:nvSpPr>
        <p:spPr>
          <a:prstGeom prst="rect">
            <a:avLst/>
          </a:prstGeom>
        </p:spPr>
        <p:txBody>
          <a:bodyPr/>
          <a:lstStyle/>
          <a:p>
            <a:pPr/>
          </a:p>
        </p:txBody>
      </p:sp>
      <p:sp>
        <p:nvSpPr>
          <p:cNvPr id="384" name="Shape 384"/>
          <p:cNvSpPr/>
          <p:nvPr>
            <p:ph type="body" sz="quarter" idx="1"/>
          </p:nvPr>
        </p:nvSpPr>
        <p:spPr>
          <a:prstGeom prst="rect">
            <a:avLst/>
          </a:prstGeom>
        </p:spPr>
        <p:txBody>
          <a:bodyPr/>
          <a:lstStyle/>
          <a:p>
            <a:pPr/>
            <a:r>
              <a:t>HTML is required for any website you’ll ever build - it is a cornerstone technology in the builtin of web pages</a:t>
            </a:r>
          </a:p>
          <a:p>
            <a:pPr/>
          </a:p>
          <a:p>
            <a:pPr/>
            <a:r>
              <a:t>It stands for Hypertext Markup Language, which gives you a hint at what it does - </a:t>
            </a:r>
          </a:p>
          <a:p>
            <a:pPr/>
            <a:r>
              <a:t>it is a language which defines the markup on the page - essentially, all of the content</a:t>
            </a:r>
          </a:p>
          <a:p>
            <a:pPr/>
            <a:r>
              <a:t>things like images, links, text, paragraphs</a:t>
            </a:r>
          </a:p>
          <a:p>
            <a:pPr/>
            <a:r>
              <a:t>you can also do some basic formatting of this content using HTML as well.</a:t>
            </a:r>
          </a:p>
          <a:p>
            <a:pPr/>
          </a:p>
          <a:p>
            <a:pPr/>
            <a:r>
              <a:t>Let’s take a look at a basic example of creating an HTML page with some of these elements</a:t>
            </a:r>
          </a:p>
          <a:p>
            <a:pPr/>
          </a:p>
          <a:p>
            <a:pPr/>
            <a:r>
              <a:t>&lt;!DOCTYPE html&gt; must be the first thing</a:t>
            </a:r>
          </a:p>
          <a:p>
            <a:pPr/>
            <a:r>
              <a:t>is not an HTML tag; it is an instruction to the web browser about what version of HTML the page is written in.</a:t>
            </a:r>
          </a:p>
          <a:p>
            <a:pPr/>
          </a:p>
          <a:p>
            <a:pPr/>
            <a:r>
              <a:t>&lt;head&gt; container for metadata - document title, associated styles, scripts, and other information</a:t>
            </a:r>
          </a:p>
          <a:p>
            <a:pPr/>
          </a:p>
          <a:p>
            <a:pPr/>
            <a:r>
              <a:t>&lt;body&gt; document’s body - represents the content of an HTML document, can only be one</a:t>
            </a:r>
          </a:p>
          <a:p>
            <a:pPr/>
          </a:p>
          <a:p>
            <a:pPr/>
            <a:r>
              <a:t>&lt;h1&gt;, &lt;h2&gt;, &lt;p&gt;</a:t>
            </a:r>
          </a:p>
          <a:p>
            <a:pPr/>
            <a:r>
              <a:t>links in html are created using the ‘a’ tag, which stands for ‘anchor’. this is because the tag originally was used only to link within documents. you can use this to link out of documents now. </a:t>
            </a:r>
          </a:p>
          <a:p>
            <a:pPr/>
          </a:p>
          <a:p>
            <a:pPr/>
            <a:r>
              <a:t>To successfully link to something, we have to introduce the idea of attributes.</a:t>
            </a:r>
          </a:p>
          <a:p>
            <a:pPr/>
            <a:r>
              <a:t>elements in HTML can also have attributes these are additional values that configure the elements or adjust their behavior in various ways</a:t>
            </a:r>
          </a:p>
          <a:p>
            <a:pPr/>
            <a:r>
              <a:t>&lt;a&gt;, &lt;img&gt; tags</a:t>
            </a:r>
          </a:p>
          <a:p>
            <a:pPr/>
          </a:p>
          <a:p>
            <a:pPr/>
            <a:r>
              <a:t>There are hundreds of tags which allow you top create elements (which encompass the opening and closing tags and the associated content) </a:t>
            </a:r>
          </a:p>
          <a:p>
            <a:pPr/>
            <a:r>
              <a:t>these are some of the most commonly used, but there are many more that provide various content and structure to the document</a:t>
            </a:r>
          </a:p>
          <a:p>
            <a:pPr/>
          </a:p>
          <a:p>
            <a:pPr/>
            <a:r>
              <a:t>any questions about any of these tags so far? okay, so what does an ‘a’ tag do?</a:t>
            </a:r>
          </a:p>
          <a:p>
            <a:pPr/>
            <a:r>
              <a:t>NEXT</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9" name="Shape 389"/>
          <p:cNvSpPr/>
          <p:nvPr>
            <p:ph type="sldImg"/>
          </p:nvPr>
        </p:nvSpPr>
        <p:spPr>
          <a:prstGeom prst="rect">
            <a:avLst/>
          </a:prstGeom>
        </p:spPr>
        <p:txBody>
          <a:bodyPr/>
          <a:lstStyle/>
          <a:p>
            <a:pPr/>
          </a:p>
        </p:txBody>
      </p:sp>
      <p:sp>
        <p:nvSpPr>
          <p:cNvPr id="390" name="Shape 390"/>
          <p:cNvSpPr/>
          <p:nvPr>
            <p:ph type="body" sz="quarter" idx="1"/>
          </p:nvPr>
        </p:nvSpPr>
        <p:spPr>
          <a:prstGeom prst="rect">
            <a:avLst/>
          </a:prstGeom>
        </p:spPr>
        <p:txBody>
          <a:bodyPr/>
          <a:lstStyle/>
          <a:p>
            <a:pPr/>
            <a:r>
              <a:t>alright, your turn!</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5" name="Shape 395"/>
          <p:cNvSpPr/>
          <p:nvPr>
            <p:ph type="sldImg"/>
          </p:nvPr>
        </p:nvSpPr>
        <p:spPr>
          <a:prstGeom prst="rect">
            <a:avLst/>
          </a:prstGeom>
        </p:spPr>
        <p:txBody>
          <a:bodyPr/>
          <a:lstStyle/>
          <a:p>
            <a:pPr/>
          </a:p>
        </p:txBody>
      </p:sp>
      <p:sp>
        <p:nvSpPr>
          <p:cNvPr id="396" name="Shape 396"/>
          <p:cNvSpPr/>
          <p:nvPr>
            <p:ph type="body" sz="quarter" idx="1"/>
          </p:nvPr>
        </p:nvSpPr>
        <p:spPr>
          <a:prstGeom prst="rect">
            <a:avLst/>
          </a:prstGeom>
        </p:spPr>
        <p:txBody>
          <a:bodyPr/>
          <a:lstStyle/>
          <a:p>
            <a:pPr/>
            <a:r>
              <a:t>you all just built your first HTML file (if you hadn’t built one before). </a:t>
            </a:r>
          </a:p>
          <a:p>
            <a:pPr/>
            <a:r>
              <a:t>You could stop today and say you’ve done web development before, but that would be a bit misleading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One thing I’ve built (and poured a lot of time and effort in to) is IBM’s universal digital marketplace</a:t>
            </a:r>
          </a:p>
          <a:p>
            <a:pPr/>
            <a:r>
              <a:t>sell cloud/on-premise software and hardware</a:t>
            </a:r>
          </a:p>
          <a:p>
            <a:pPr/>
            <a:r>
              <a:t>over 40k pages</a:t>
            </a:r>
          </a:p>
          <a:p>
            <a:pPr/>
            <a:r>
              <a:t>over 60 countries and 15 languages</a:t>
            </a:r>
          </a:p>
          <a:p>
            <a:pPr/>
            <a:r>
              <a:t>lots of interesting challenges and trade-offs. </a:t>
            </a:r>
          </a:p>
          <a:p>
            <a:pPr/>
            <a:r>
              <a:t>use a lot of the same technologies you’ll be learning in this course</a:t>
            </a:r>
          </a:p>
          <a:p>
            <a:pPr/>
          </a:p>
          <a:p>
            <a:pPr/>
            <a:r>
              <a:t>anyone have any questions about me, the TAs, or anything else before moving on?</a:t>
            </a:r>
          </a:p>
          <a:p>
            <a:pPr/>
            <a:r>
              <a:t>NEXT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we heard some of the reasons you all joined the program earlier</a:t>
            </a:r>
          </a:p>
          <a:p>
            <a:pPr/>
            <a:r>
              <a:t>these are all really solid reasons, and we’re here to help you meet your goals NEXT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as such, we take your goals very seriously, and so should you.</a:t>
            </a:r>
          </a:p>
          <a:p>
            <a:pPr/>
            <a:r>
              <a:t>very seriously.</a:t>
            </a:r>
          </a:p>
          <a:p>
            <a:pPr/>
            <a:r>
              <a:t>that’s why we’re here, and we want to help you accomplish what you’ve set out to do. I can’t stress enough how much we want you all to succeed.</a:t>
            </a:r>
          </a:p>
          <a:p>
            <a:pPr/>
            <a:r>
              <a:t>NEXT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 name="Shape 205"/>
          <p:cNvSpPr/>
          <p:nvPr>
            <p:ph type="sldImg"/>
          </p:nvPr>
        </p:nvSpPr>
        <p:spPr>
          <a:prstGeom prst="rect">
            <a:avLst/>
          </a:prstGeom>
        </p:spPr>
        <p:txBody>
          <a:bodyPr/>
          <a:lstStyle/>
          <a:p>
            <a:pPr/>
          </a:p>
        </p:txBody>
      </p:sp>
      <p:sp>
        <p:nvSpPr>
          <p:cNvPr id="206" name="Shape 206"/>
          <p:cNvSpPr/>
          <p:nvPr>
            <p:ph type="body" sz="quarter" idx="1"/>
          </p:nvPr>
        </p:nvSpPr>
        <p:spPr>
          <a:prstGeom prst="rect">
            <a:avLst/>
          </a:prstGeom>
        </p:spPr>
        <p:txBody>
          <a:bodyPr/>
          <a:lstStyle/>
          <a:p>
            <a:pPr/>
            <a:r>
              <a:t>We're here to support you 100% of the way to really help them achieve their goals.</a:t>
            </a:r>
          </a:p>
          <a:p>
            <a:pPr/>
            <a:r>
              <a:t>IF you ever have any questions or concerns, reach out to any of us - you have a wide network of resources available to you</a:t>
            </a:r>
          </a:p>
          <a:p>
            <a:pPr/>
            <a:r>
              <a:t>however, the biggest obstacle you will likely encounter is yourself</a:t>
            </a:r>
          </a:p>
          <a:p>
            <a:pPr/>
            <a:r>
              <a:t>NEXT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0" name="Shape 210"/>
          <p:cNvSpPr/>
          <p:nvPr>
            <p:ph type="sldImg"/>
          </p:nvPr>
        </p:nvSpPr>
        <p:spPr>
          <a:prstGeom prst="rect">
            <a:avLst/>
          </a:prstGeom>
        </p:spPr>
        <p:txBody>
          <a:bodyPr/>
          <a:lstStyle/>
          <a:p>
            <a:pPr/>
          </a:p>
        </p:txBody>
      </p:sp>
      <p:sp>
        <p:nvSpPr>
          <p:cNvPr id="211" name="Shape 211"/>
          <p:cNvSpPr/>
          <p:nvPr>
            <p:ph type="body" sz="quarter" idx="1"/>
          </p:nvPr>
        </p:nvSpPr>
        <p:spPr>
          <a:prstGeom prst="rect">
            <a:avLst/>
          </a:prstGeom>
        </p:spPr>
        <p:txBody>
          <a:bodyPr/>
          <a:lstStyle/>
          <a:p>
            <a:pPr/>
            <a:r>
              <a:t>learning to code is tough, intimidating, and frustrating at times.</a:t>
            </a:r>
          </a:p>
          <a:p>
            <a:pPr/>
            <a:r>
              <a:t>forget stories about people learning to build apps in one week</a:t>
            </a:r>
          </a:p>
          <a:p>
            <a:pPr/>
            <a:r>
              <a:t>Coding is hard. It will take time. There is no way around that. and we want you to be good at it.</a:t>
            </a:r>
          </a:p>
          <a:p>
            <a:pPr/>
            <a:r>
              <a:t>the first major obstacle is NEXT the great confusion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you will likely doubt yourself. you will be confused.</a:t>
            </a:r>
          </a:p>
          <a:p>
            <a:pPr/>
            <a:r>
              <a:t>coding can be confusing, and the barrier to entry can be pretty steep. EVERYONE experiences this.</a:t>
            </a:r>
          </a:p>
          <a:p>
            <a:pPr/>
            <a:r>
              <a:t>this is perfectly normal, and a part of learning. </a:t>
            </a:r>
          </a:p>
          <a:p>
            <a:pPr/>
            <a:r>
              <a:t>I started there, everyone who codes was there at one point.</a:t>
            </a:r>
          </a:p>
          <a:p>
            <a:pPr/>
            <a:r>
              <a:t>you have the initiative, you’re here, and you have what it takes.</a:t>
            </a:r>
          </a:p>
          <a:p>
            <a:pPr/>
            <a:r>
              <a:t>on top of that, you have us, so basically you’re already at an unfair advantage.</a:t>
            </a:r>
          </a:p>
          <a:p>
            <a:pPr/>
            <a:r>
              <a:t>NEXT</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0" showMasterPhAnim="1">
  <p:cSld name="Title Slide">
    <p:spTree>
      <p:nvGrpSpPr>
        <p:cNvPr id="1" name=""/>
        <p:cNvGrpSpPr/>
        <p:nvPr/>
      </p:nvGrpSpPr>
      <p:grpSpPr>
        <a:xfrm>
          <a:off x="0" y="0"/>
          <a:ext cx="0" cy="0"/>
          <a:chOff x="0" y="0"/>
          <a:chExt cx="0" cy="0"/>
        </a:xfrm>
      </p:grpSpPr>
      <p:sp>
        <p:nvSpPr>
          <p:cNvPr id="14" name="Shape 14"/>
          <p:cNvSpPr/>
          <p:nvPr/>
        </p:nvSpPr>
        <p:spPr>
          <a:xfrm>
            <a:off x="0" y="0"/>
            <a:ext cx="9144000" cy="6858000"/>
          </a:xfrm>
          <a:prstGeom prst="rect">
            <a:avLst/>
          </a:prstGeom>
          <a:solidFill>
            <a:srgbClr val="262626"/>
          </a:solidFill>
          <a:ln w="25400">
            <a:solidFill>
              <a:srgbClr val="3A5E8A"/>
            </a:solidFill>
          </a:ln>
        </p:spPr>
        <p:txBody>
          <a:bodyPr lIns="45719" rIns="45719" anchor="ctr"/>
          <a:lstStyle/>
          <a:p>
            <a:pPr algn="ctr">
              <a:defRPr>
                <a:solidFill>
                  <a:srgbClr val="FFFFFF"/>
                </a:solidFill>
              </a:defRPr>
            </a:pPr>
          </a:p>
        </p:txBody>
      </p:sp>
      <p:sp>
        <p:nvSpPr>
          <p:cNvPr id="15" name="Shape 15"/>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grpSp>
        <p:nvGrpSpPr>
          <p:cNvPr id="18" name="Group 18"/>
          <p:cNvGrpSpPr/>
          <p:nvPr/>
        </p:nvGrpSpPr>
        <p:grpSpPr>
          <a:xfrm>
            <a:off x="2831735" y="3945633"/>
            <a:ext cx="3917511" cy="486920"/>
            <a:chOff x="0" y="0"/>
            <a:chExt cx="3917510" cy="486919"/>
          </a:xfrm>
        </p:grpSpPr>
        <p:pic>
          <p:nvPicPr>
            <p:cNvPr id="16" name="image1.png"/>
            <p:cNvPicPr>
              <a:picLocks noChangeAspect="1"/>
            </p:cNvPicPr>
            <p:nvPr/>
          </p:nvPicPr>
          <p:blipFill>
            <a:blip r:embed="rId2">
              <a:extLst/>
            </a:blip>
            <a:srcRect l="39450" t="0" r="0" b="0"/>
            <a:stretch>
              <a:fillRect/>
            </a:stretch>
          </p:blipFill>
          <p:spPr>
            <a:xfrm>
              <a:off x="402618" y="0"/>
              <a:ext cx="3514893" cy="486920"/>
            </a:xfrm>
            <a:prstGeom prst="rect">
              <a:avLst/>
            </a:prstGeom>
            <a:ln w="12700" cap="flat">
              <a:noFill/>
              <a:miter lim="400000"/>
            </a:ln>
            <a:effectLst/>
          </p:spPr>
        </p:pic>
        <p:pic>
          <p:nvPicPr>
            <p:cNvPr id="17" name="image1.png"/>
            <p:cNvPicPr>
              <a:picLocks noChangeAspect="1"/>
            </p:cNvPicPr>
            <p:nvPr/>
          </p:nvPicPr>
          <p:blipFill>
            <a:blip r:embed="rId2">
              <a:extLst/>
            </a:blip>
            <a:srcRect l="0" t="0" r="92757" b="0"/>
            <a:stretch>
              <a:fillRect/>
            </a:stretch>
          </p:blipFill>
          <p:spPr>
            <a:xfrm>
              <a:off x="0" y="0"/>
              <a:ext cx="420451" cy="486920"/>
            </a:xfrm>
            <a:prstGeom prst="rect">
              <a:avLst/>
            </a:prstGeom>
            <a:ln w="12700" cap="flat">
              <a:noFill/>
              <a:miter lim="400000"/>
            </a:ln>
            <a:effectLst/>
          </p:spPr>
        </p:pic>
      </p:grpSp>
      <p:sp>
        <p:nvSpPr>
          <p:cNvPr id="19" name="Shape 19"/>
          <p:cNvSpPr/>
          <p:nvPr>
            <p:ph type="title"/>
          </p:nvPr>
        </p:nvSpPr>
        <p:spPr>
          <a:prstGeom prst="rect">
            <a:avLst/>
          </a:prstGeom>
        </p:spPr>
        <p:txBody>
          <a:bodyPr/>
          <a:lstStyle/>
          <a:p>
            <a:pPr/>
            <a:r>
              <a:t>Title Text</a:t>
            </a:r>
          </a:p>
        </p:txBody>
      </p:sp>
      <p:sp>
        <p:nvSpPr>
          <p:cNvPr id="20" name="Shape 20"/>
          <p:cNvSpPr/>
          <p:nvPr>
            <p:ph type="body" sz="quarter" idx="1"/>
          </p:nvPr>
        </p:nvSpPr>
        <p:spPr>
          <a:xfrm>
            <a:off x="396991" y="2504043"/>
            <a:ext cx="2700337" cy="381001"/>
          </a:xfrm>
          <a:prstGeom prst="rect">
            <a:avLst/>
          </a:prstGeom>
        </p:spPr>
        <p:txBody>
          <a:bodyPr/>
          <a:lstStyle>
            <a:lvl1pPr marL="0" indent="0">
              <a:spcBef>
                <a:spcPts val="400"/>
              </a:spcBef>
              <a:buSzTx/>
              <a:buFontTx/>
              <a:buNone/>
              <a:defRPr b="1" sz="2000">
                <a:solidFill>
                  <a:srgbClr val="FFFFFF"/>
                </a:solidFill>
                <a:latin typeface="Arial"/>
                <a:ea typeface="Arial"/>
                <a:cs typeface="Arial"/>
                <a:sym typeface="Arial"/>
              </a:defRPr>
            </a:lvl1pPr>
            <a:lvl2pPr marL="557212" indent="-214313">
              <a:spcBef>
                <a:spcPts val="400"/>
              </a:spcBef>
              <a:buFontTx/>
              <a:defRPr b="1" sz="2000">
                <a:solidFill>
                  <a:srgbClr val="FFFFFF"/>
                </a:solidFill>
                <a:latin typeface="Arial"/>
                <a:ea typeface="Arial"/>
                <a:cs typeface="Arial"/>
                <a:sym typeface="Arial"/>
              </a:defRPr>
            </a:lvl2pPr>
            <a:lvl3pPr marL="857250" indent="-171450">
              <a:spcBef>
                <a:spcPts val="400"/>
              </a:spcBef>
              <a:buFontTx/>
              <a:defRPr b="1" sz="2000">
                <a:solidFill>
                  <a:srgbClr val="FFFFFF"/>
                </a:solidFill>
                <a:latin typeface="Arial"/>
                <a:ea typeface="Arial"/>
                <a:cs typeface="Arial"/>
                <a:sym typeface="Arial"/>
              </a:defRPr>
            </a:lvl3pPr>
            <a:lvl4pPr marL="1200150" indent="-171450">
              <a:spcBef>
                <a:spcPts val="400"/>
              </a:spcBef>
              <a:buFontTx/>
              <a:defRPr b="1" sz="2000">
                <a:solidFill>
                  <a:srgbClr val="FFFFFF"/>
                </a:solidFill>
                <a:latin typeface="Arial"/>
                <a:ea typeface="Arial"/>
                <a:cs typeface="Arial"/>
                <a:sym typeface="Arial"/>
              </a:defRPr>
            </a:lvl4pPr>
            <a:lvl5pPr marL="1543050" indent="-171450">
              <a:spcBef>
                <a:spcPts val="400"/>
              </a:spcBef>
              <a:buFontTx/>
              <a:defRPr b="1" sz="2000">
                <a:solidFill>
                  <a:srgbClr val="FFFFFF"/>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21" name="Shape 21"/>
          <p:cNvSpPr/>
          <p:nvPr>
            <p:ph type="body" sz="quarter" idx="13"/>
          </p:nvPr>
        </p:nvSpPr>
        <p:spPr>
          <a:xfrm>
            <a:off x="396992" y="3998593"/>
            <a:ext cx="2270008" cy="381001"/>
          </a:xfrm>
          <a:prstGeom prst="rect">
            <a:avLst/>
          </a:prstGeom>
        </p:spPr>
        <p:txBody>
          <a:bodyPr/>
          <a:lstStyle/>
          <a:p>
            <a:pPr marL="0" indent="0">
              <a:spcBef>
                <a:spcPts val="400"/>
              </a:spcBef>
              <a:buSzTx/>
              <a:buFontTx/>
              <a:buNone/>
              <a:defRPr b="1" sz="2000">
                <a:solidFill>
                  <a:srgbClr val="FFFFFF"/>
                </a:solidFill>
                <a:latin typeface="Arial"/>
                <a:ea typeface="Arial"/>
                <a:cs typeface="Arial"/>
                <a:sym typeface="Arial"/>
              </a:defRPr>
            </a:pPr>
          </a:p>
        </p:txBody>
      </p:sp>
      <p:sp>
        <p:nvSpPr>
          <p:cNvPr id="22" name="Shape 22"/>
          <p:cNvSpPr/>
          <p:nvPr/>
        </p:nvSpPr>
        <p:spPr>
          <a:xfrm>
            <a:off x="533400" y="6531609"/>
            <a:ext cx="2787650"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800">
                <a:solidFill>
                  <a:srgbClr val="FFFFFF"/>
                </a:solidFill>
                <a:latin typeface="Arial"/>
                <a:ea typeface="Arial"/>
                <a:cs typeface="Arial"/>
                <a:sym typeface="Arial"/>
              </a:defRPr>
            </a:lvl1pPr>
          </a:lstStyle>
          <a:p>
            <a:pPr/>
            <a:r>
              <a:t>© 2016 | Coding Boot Camp - All Rights Reserved</a:t>
            </a:r>
          </a:p>
        </p:txBody>
      </p:sp>
      <p:sp>
        <p:nvSpPr>
          <p:cNvPr id="23" name="Shape 2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Title Slide">
    <p:bg>
      <p:bgPr>
        <a:solidFill>
          <a:srgbClr val="BF5700"/>
        </a:solidFill>
      </p:bgPr>
    </p:bg>
    <p:spTree>
      <p:nvGrpSpPr>
        <p:cNvPr id="1" name=""/>
        <p:cNvGrpSpPr/>
        <p:nvPr/>
      </p:nvGrpSpPr>
      <p:grpSpPr>
        <a:xfrm>
          <a:off x="0" y="0"/>
          <a:ext cx="0" cy="0"/>
          <a:chOff x="0" y="0"/>
          <a:chExt cx="0" cy="0"/>
        </a:xfrm>
      </p:grpSpPr>
      <p:sp>
        <p:nvSpPr>
          <p:cNvPr id="123" name="Shape 123"/>
          <p:cNvSpPr/>
          <p:nvPr/>
        </p:nvSpPr>
        <p:spPr>
          <a:xfrm flipV="1">
            <a:off x="426891" y="3691892"/>
            <a:ext cx="6888310" cy="4572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124" name="Shape 124"/>
          <p:cNvSpPr/>
          <p:nvPr/>
        </p:nvSpPr>
        <p:spPr>
          <a:xfrm>
            <a:off x="426892" y="4020498"/>
            <a:ext cx="4678508" cy="340087"/>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chor="ctr">
            <a:normAutofit fontScale="100000" lnSpcReduction="0"/>
          </a:bodyPr>
          <a:lstStyle>
            <a:lvl1pPr>
              <a:defRPr b="1" sz="1900">
                <a:solidFill>
                  <a:srgbClr val="FFFFFF"/>
                </a:solidFill>
                <a:latin typeface="Arial"/>
                <a:ea typeface="Arial"/>
                <a:cs typeface="Arial"/>
                <a:sym typeface="Arial"/>
              </a:defRPr>
            </a:lvl1pPr>
          </a:lstStyle>
          <a:p>
            <a:pPr/>
            <a:r>
              <a:t>The Coding Bootcamp at UT Austin | </a:t>
            </a:r>
          </a:p>
        </p:txBody>
      </p:sp>
      <p:sp>
        <p:nvSpPr>
          <p:cNvPr id="125" name="Shape 125"/>
          <p:cNvSpPr/>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26" name="Shape 126"/>
          <p:cNvSpPr/>
          <p:nvPr>
            <p:ph type="title"/>
          </p:nvPr>
        </p:nvSpPr>
        <p:spPr>
          <a:prstGeom prst="rect">
            <a:avLst/>
          </a:prstGeom>
        </p:spPr>
        <p:txBody>
          <a:bodyPr/>
          <a:lstStyle>
            <a:lvl1pPr defTabSz="914400">
              <a:lnSpc>
                <a:spcPct val="90000"/>
              </a:lnSpc>
              <a:defRPr i="0"/>
            </a:lvl1pPr>
          </a:lstStyle>
          <a:p>
            <a:pPr/>
            <a:r>
              <a:t>Title Text</a:t>
            </a:r>
          </a:p>
        </p:txBody>
      </p:sp>
      <p:sp>
        <p:nvSpPr>
          <p:cNvPr id="127" name="Shape 127"/>
          <p:cNvSpPr/>
          <p:nvPr>
            <p:ph type="body" sz="quarter" idx="1"/>
          </p:nvPr>
        </p:nvSpPr>
        <p:spPr>
          <a:xfrm>
            <a:off x="4953000" y="4036236"/>
            <a:ext cx="2270008" cy="381001"/>
          </a:xfrm>
          <a:prstGeom prst="rect">
            <a:avLst/>
          </a:prstGeom>
        </p:spPr>
        <p:txBody>
          <a:bodyPr/>
          <a:lstStyle>
            <a:lvl1pPr marL="0" indent="0" defTabSz="914400">
              <a:lnSpc>
                <a:spcPct val="90000"/>
              </a:lnSpc>
              <a:spcBef>
                <a:spcPts val="1000"/>
              </a:spcBef>
              <a:buSzTx/>
              <a:buFontTx/>
              <a:buNone/>
              <a:defRPr b="1" sz="1800">
                <a:solidFill>
                  <a:srgbClr val="FFFFFF"/>
                </a:solidFill>
                <a:latin typeface="Arial"/>
                <a:ea typeface="Arial"/>
                <a:cs typeface="Arial"/>
                <a:sym typeface="Arial"/>
              </a:defRPr>
            </a:lvl1pPr>
            <a:lvl2pPr marL="662939" indent="-205739" defTabSz="914400">
              <a:lnSpc>
                <a:spcPct val="90000"/>
              </a:lnSpc>
              <a:spcBef>
                <a:spcPts val="1000"/>
              </a:spcBef>
              <a:buFontTx/>
              <a:buChar char="•"/>
              <a:defRPr b="1" sz="1800">
                <a:solidFill>
                  <a:srgbClr val="FFFFFF"/>
                </a:solidFill>
                <a:latin typeface="Arial"/>
                <a:ea typeface="Arial"/>
                <a:cs typeface="Arial"/>
                <a:sym typeface="Arial"/>
              </a:defRPr>
            </a:lvl2pPr>
            <a:lvl3pPr marL="1120139" indent="-205739" defTabSz="914400">
              <a:lnSpc>
                <a:spcPct val="90000"/>
              </a:lnSpc>
              <a:spcBef>
                <a:spcPts val="1000"/>
              </a:spcBef>
              <a:buFontTx/>
              <a:defRPr b="1" sz="1800">
                <a:solidFill>
                  <a:srgbClr val="FFFFFF"/>
                </a:solidFill>
                <a:latin typeface="Arial"/>
                <a:ea typeface="Arial"/>
                <a:cs typeface="Arial"/>
                <a:sym typeface="Arial"/>
              </a:defRPr>
            </a:lvl3pPr>
            <a:lvl4pPr marL="1577339" indent="-205739" defTabSz="914400">
              <a:lnSpc>
                <a:spcPct val="90000"/>
              </a:lnSpc>
              <a:spcBef>
                <a:spcPts val="1000"/>
              </a:spcBef>
              <a:buFontTx/>
              <a:buChar char="•"/>
              <a:defRPr b="1" sz="1800">
                <a:solidFill>
                  <a:srgbClr val="FFFFFF"/>
                </a:solidFill>
                <a:latin typeface="Arial"/>
                <a:ea typeface="Arial"/>
                <a:cs typeface="Arial"/>
                <a:sym typeface="Arial"/>
              </a:defRPr>
            </a:lvl4pPr>
            <a:lvl5pPr marL="2034539" indent="-205739" defTabSz="914400">
              <a:lnSpc>
                <a:spcPct val="90000"/>
              </a:lnSpc>
              <a:spcBef>
                <a:spcPts val="1000"/>
              </a:spcBef>
              <a:buFontTx/>
              <a:buChar char="•"/>
              <a:defRPr b="1" sz="1800">
                <a:solidFill>
                  <a:srgbClr val="FFFFFF"/>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128" name="Shape 128"/>
          <p:cNvSpPr/>
          <p:nvPr>
            <p:ph type="body" sz="quarter" idx="13"/>
          </p:nvPr>
        </p:nvSpPr>
        <p:spPr>
          <a:xfrm>
            <a:off x="396990" y="2504043"/>
            <a:ext cx="2700339" cy="381001"/>
          </a:xfrm>
          <a:prstGeom prst="rect">
            <a:avLst/>
          </a:prstGeom>
        </p:spPr>
        <p:txBody>
          <a:bodyPr/>
          <a:lstStyle/>
          <a:p>
            <a:pPr marL="0" indent="0" defTabSz="914400">
              <a:lnSpc>
                <a:spcPct val="90000"/>
              </a:lnSpc>
              <a:spcBef>
                <a:spcPts val="1000"/>
              </a:spcBef>
              <a:buSzTx/>
              <a:buFontTx/>
              <a:buNone/>
              <a:defRPr b="1" sz="2000">
                <a:solidFill>
                  <a:srgbClr val="FFFFFF"/>
                </a:solidFill>
                <a:latin typeface="Arial"/>
                <a:ea typeface="Arial"/>
                <a:cs typeface="Arial"/>
                <a:sym typeface="Arial"/>
              </a:defRPr>
            </a:pPr>
          </a:p>
        </p:txBody>
      </p:sp>
      <p:pic>
        <p:nvPicPr>
          <p:cNvPr id="129" name="image4.png"/>
          <p:cNvPicPr>
            <a:picLocks noChangeAspect="1"/>
          </p:cNvPicPr>
          <p:nvPr/>
        </p:nvPicPr>
        <p:blipFill>
          <a:blip r:embed="rId2">
            <a:extLst/>
          </a:blip>
          <a:srcRect l="0" t="10220" r="0" b="0"/>
          <a:stretch>
            <a:fillRect/>
          </a:stretch>
        </p:blipFill>
        <p:spPr>
          <a:xfrm>
            <a:off x="0" y="-1"/>
            <a:ext cx="9144000" cy="560978"/>
          </a:xfrm>
          <a:prstGeom prst="rect">
            <a:avLst/>
          </a:prstGeom>
          <a:ln w="12700">
            <a:miter lim="400000"/>
          </a:ln>
        </p:spPr>
      </p:pic>
      <p:sp>
        <p:nvSpPr>
          <p:cNvPr id="130" name="Shape 13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1_Blank">
    <p:bg>
      <p:bgPr>
        <a:solidFill>
          <a:srgbClr val="BF5700"/>
        </a:solidFill>
      </p:bgPr>
    </p:bg>
    <p:spTree>
      <p:nvGrpSpPr>
        <p:cNvPr id="1" name=""/>
        <p:cNvGrpSpPr/>
        <p:nvPr/>
      </p:nvGrpSpPr>
      <p:grpSpPr>
        <a:xfrm>
          <a:off x="0" y="0"/>
          <a:ext cx="0" cy="0"/>
          <a:chOff x="0" y="0"/>
          <a:chExt cx="0" cy="0"/>
        </a:xfrm>
      </p:grpSpPr>
      <p:sp>
        <p:nvSpPr>
          <p:cNvPr id="137" name="Shape 137"/>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138" name="Shape 138"/>
          <p:cNvSpPr/>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39" name="Shape 139"/>
          <p:cNvSpPr/>
          <p:nvPr>
            <p:ph type="title"/>
          </p:nvPr>
        </p:nvSpPr>
        <p:spPr>
          <a:prstGeom prst="rect">
            <a:avLst/>
          </a:prstGeom>
        </p:spPr>
        <p:txBody>
          <a:bodyPr/>
          <a:lstStyle>
            <a:lvl1pPr defTabSz="914400">
              <a:lnSpc>
                <a:spcPct val="90000"/>
              </a:lnSpc>
            </a:lvl1pPr>
          </a:lstStyle>
          <a:p>
            <a:pPr/>
            <a:r>
              <a:t>Title Text</a:t>
            </a:r>
          </a:p>
        </p:txBody>
      </p:sp>
      <p:sp>
        <p:nvSpPr>
          <p:cNvPr id="140" name="Shape 14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147" name="Shape 147"/>
          <p:cNvSpPr/>
          <p:nvPr/>
        </p:nvSpPr>
        <p:spPr>
          <a:xfrm>
            <a:off x="-5872" y="6410337"/>
            <a:ext cx="9155743" cy="457748"/>
          </a:xfrm>
          <a:prstGeom prst="rect">
            <a:avLst/>
          </a:prstGeom>
          <a:solidFill>
            <a:srgbClr val="BF5700"/>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148" name="Shape 148"/>
          <p:cNvSpPr/>
          <p:nvPr>
            <p:ph type="title"/>
          </p:nvPr>
        </p:nvSpPr>
        <p:spPr>
          <a:xfrm>
            <a:off x="304800" y="0"/>
            <a:ext cx="5470527" cy="653854"/>
          </a:xfrm>
          <a:prstGeom prst="rect">
            <a:avLst/>
          </a:prstGeom>
        </p:spPr>
        <p:txBody>
          <a:bodyPr/>
          <a:lstStyle>
            <a:lvl1pPr defTabSz="914400">
              <a:lnSpc>
                <a:spcPct val="90000"/>
              </a:lnSpc>
              <a:defRPr i="0" sz="2400">
                <a:solidFill>
                  <a:srgbClr val="000000"/>
                </a:solidFill>
              </a:defRPr>
            </a:lvl1pPr>
          </a:lstStyle>
          <a:p>
            <a:pPr/>
            <a:r>
              <a:t>Title Text</a:t>
            </a:r>
          </a:p>
        </p:txBody>
      </p:sp>
      <p:sp>
        <p:nvSpPr>
          <p:cNvPr id="149" name="Shape 149"/>
          <p:cNvSpPr/>
          <p:nvPr/>
        </p:nvSpPr>
        <p:spPr>
          <a:xfrm>
            <a:off x="0" y="653853"/>
            <a:ext cx="9144000" cy="1"/>
          </a:xfrm>
          <a:prstGeom prst="line">
            <a:avLst/>
          </a:prstGeom>
          <a:ln w="41275">
            <a:solidFill>
              <a:srgbClr val="BF5700"/>
            </a:solidFill>
            <a:miter/>
          </a:ln>
        </p:spPr>
        <p:txBody>
          <a:bodyPr lIns="45719" rIns="45719"/>
          <a:lstStyle/>
          <a:p>
            <a:pPr/>
          </a:p>
        </p:txBody>
      </p:sp>
      <p:sp>
        <p:nvSpPr>
          <p:cNvPr id="150" name="Shape 150"/>
          <p:cNvSpPr/>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pic>
        <p:nvPicPr>
          <p:cNvPr id="151" name="image4.png"/>
          <p:cNvPicPr>
            <a:picLocks noChangeAspect="1"/>
          </p:cNvPicPr>
          <p:nvPr/>
        </p:nvPicPr>
        <p:blipFill>
          <a:blip r:embed="rId2">
            <a:extLst/>
          </a:blip>
          <a:srcRect l="73429" t="14128" r="0" b="0"/>
          <a:stretch>
            <a:fillRect/>
          </a:stretch>
        </p:blipFill>
        <p:spPr>
          <a:xfrm>
            <a:off x="-5871" y="6400800"/>
            <a:ext cx="2179730" cy="481355"/>
          </a:xfrm>
          <a:prstGeom prst="rect">
            <a:avLst/>
          </a:prstGeom>
          <a:ln w="12700">
            <a:miter lim="400000"/>
          </a:ln>
        </p:spPr>
      </p:pic>
      <p:sp>
        <p:nvSpPr>
          <p:cNvPr id="152" name="Shape 152"/>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1_Blank">
    <p:spTree>
      <p:nvGrpSpPr>
        <p:cNvPr id="1" name=""/>
        <p:cNvGrpSpPr/>
        <p:nvPr/>
      </p:nvGrpSpPr>
      <p:grpSpPr>
        <a:xfrm>
          <a:off x="0" y="0"/>
          <a:ext cx="0" cy="0"/>
          <a:chOff x="0" y="0"/>
          <a:chExt cx="0" cy="0"/>
        </a:xfrm>
      </p:grpSpPr>
      <p:sp>
        <p:nvSpPr>
          <p:cNvPr id="30" name="Shape 30"/>
          <p:cNvSpPr/>
          <p:nvPr>
            <p:ph type="title"/>
          </p:nvPr>
        </p:nvSpPr>
        <p:spPr>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38" name="Shape 38"/>
          <p:cNvSpPr/>
          <p:nvPr/>
        </p:nvSpPr>
        <p:spPr>
          <a:xfrm>
            <a:off x="0" y="653853"/>
            <a:ext cx="9144000" cy="1"/>
          </a:xfrm>
          <a:prstGeom prst="line">
            <a:avLst/>
          </a:prstGeom>
          <a:ln w="41275">
            <a:solidFill>
              <a:srgbClr val="262626"/>
            </a:solidFill>
          </a:ln>
        </p:spPr>
        <p:txBody>
          <a:bodyPr lIns="45719" rIns="45719"/>
          <a:lstStyle/>
          <a:p>
            <a:pPr/>
          </a:p>
        </p:txBody>
      </p:sp>
      <p:sp>
        <p:nvSpPr>
          <p:cNvPr id="39" name="Shape 39"/>
          <p:cNvSpPr/>
          <p:nvPr/>
        </p:nvSpPr>
        <p:spPr>
          <a:xfrm>
            <a:off x="-5872" y="6410337"/>
            <a:ext cx="9155743" cy="457748"/>
          </a:xfrm>
          <a:prstGeom prst="rect">
            <a:avLst/>
          </a:prstGeom>
          <a:solidFill>
            <a:srgbClr val="262626"/>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40" name="Shape 40"/>
          <p:cNvSpPr/>
          <p:nvPr/>
        </p:nvSpPr>
        <p:spPr>
          <a:xfrm>
            <a:off x="533400" y="6531609"/>
            <a:ext cx="2787650"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800">
                <a:solidFill>
                  <a:srgbClr val="FFFFFF"/>
                </a:solidFill>
                <a:latin typeface="Arial"/>
                <a:ea typeface="Arial"/>
                <a:cs typeface="Arial"/>
                <a:sym typeface="Arial"/>
              </a:defRPr>
            </a:lvl1pPr>
          </a:lstStyle>
          <a:p>
            <a:pPr/>
            <a:r>
              <a:t>© 2016 | Coding Boot Camp - All Rights Reserved</a:t>
            </a:r>
          </a:p>
        </p:txBody>
      </p:sp>
      <p:grpSp>
        <p:nvGrpSpPr>
          <p:cNvPr id="43" name="Group 43"/>
          <p:cNvGrpSpPr/>
          <p:nvPr/>
        </p:nvGrpSpPr>
        <p:grpSpPr>
          <a:xfrm>
            <a:off x="5232359" y="6411722"/>
            <a:ext cx="3917511" cy="486920"/>
            <a:chOff x="0" y="0"/>
            <a:chExt cx="3917510" cy="486919"/>
          </a:xfrm>
        </p:grpSpPr>
        <p:pic>
          <p:nvPicPr>
            <p:cNvPr id="41" name="image1.png"/>
            <p:cNvPicPr>
              <a:picLocks noChangeAspect="1"/>
            </p:cNvPicPr>
            <p:nvPr/>
          </p:nvPicPr>
          <p:blipFill>
            <a:blip r:embed="rId2">
              <a:extLst/>
            </a:blip>
            <a:srcRect l="39450" t="0" r="0" b="0"/>
            <a:stretch>
              <a:fillRect/>
            </a:stretch>
          </p:blipFill>
          <p:spPr>
            <a:xfrm>
              <a:off x="402618" y="0"/>
              <a:ext cx="3514893" cy="486920"/>
            </a:xfrm>
            <a:prstGeom prst="rect">
              <a:avLst/>
            </a:prstGeom>
            <a:ln w="12700" cap="flat">
              <a:noFill/>
              <a:miter lim="400000"/>
            </a:ln>
            <a:effectLst/>
          </p:spPr>
        </p:pic>
        <p:pic>
          <p:nvPicPr>
            <p:cNvPr id="42" name="image1.png"/>
            <p:cNvPicPr>
              <a:picLocks noChangeAspect="1"/>
            </p:cNvPicPr>
            <p:nvPr/>
          </p:nvPicPr>
          <p:blipFill>
            <a:blip r:embed="rId2">
              <a:extLst/>
            </a:blip>
            <a:srcRect l="0" t="0" r="92757" b="0"/>
            <a:stretch>
              <a:fillRect/>
            </a:stretch>
          </p:blipFill>
          <p:spPr>
            <a:xfrm>
              <a:off x="0" y="0"/>
              <a:ext cx="420451" cy="486920"/>
            </a:xfrm>
            <a:prstGeom prst="rect">
              <a:avLst/>
            </a:prstGeom>
            <a:ln w="12700" cap="flat">
              <a:noFill/>
              <a:miter lim="400000"/>
            </a:ln>
            <a:effectLst/>
          </p:spPr>
        </p:pic>
      </p:grpSp>
      <p:sp>
        <p:nvSpPr>
          <p:cNvPr id="44" name="Shape 44"/>
          <p:cNvSpPr/>
          <p:nvPr>
            <p:ph type="title"/>
          </p:nvPr>
        </p:nvSpPr>
        <p:spPr>
          <a:xfrm>
            <a:off x="304800" y="0"/>
            <a:ext cx="5470527" cy="653854"/>
          </a:xfrm>
          <a:prstGeom prst="rect">
            <a:avLst/>
          </a:prstGeom>
        </p:spPr>
        <p:txBody>
          <a:bodyPr/>
          <a:lstStyle>
            <a:lvl1pPr>
              <a:defRPr i="0" sz="2400">
                <a:solidFill>
                  <a:srgbClr val="000000"/>
                </a:solidFill>
              </a:defRPr>
            </a:lvl1pPr>
          </a:lstStyle>
          <a:p>
            <a:pPr/>
            <a:r>
              <a:t>Title Text</a:t>
            </a:r>
          </a:p>
        </p:txBody>
      </p:sp>
      <p:sp>
        <p:nvSpPr>
          <p:cNvPr id="45" name="Shape 4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itle Slide">
    <p:spTree>
      <p:nvGrpSpPr>
        <p:cNvPr id="1" name=""/>
        <p:cNvGrpSpPr/>
        <p:nvPr/>
      </p:nvGrpSpPr>
      <p:grpSpPr>
        <a:xfrm>
          <a:off x="0" y="0"/>
          <a:ext cx="0" cy="0"/>
          <a:chOff x="0" y="0"/>
          <a:chExt cx="0" cy="0"/>
        </a:xfrm>
      </p:grpSpPr>
      <p:pic>
        <p:nvPicPr>
          <p:cNvPr id="52" name="image2.png"/>
          <p:cNvPicPr>
            <a:picLocks noChangeAspect="1"/>
          </p:cNvPicPr>
          <p:nvPr/>
        </p:nvPicPr>
        <p:blipFill>
          <a:blip r:embed="rId2">
            <a:extLst/>
          </a:blip>
          <a:stretch>
            <a:fillRect/>
          </a:stretch>
        </p:blipFill>
        <p:spPr>
          <a:xfrm>
            <a:off x="0" y="0"/>
            <a:ext cx="9144000" cy="6864081"/>
          </a:xfrm>
          <a:prstGeom prst="rect">
            <a:avLst/>
          </a:prstGeom>
          <a:ln w="12700">
            <a:miter lim="400000"/>
          </a:ln>
        </p:spPr>
      </p:pic>
      <p:sp>
        <p:nvSpPr>
          <p:cNvPr id="53" name="Shape 53"/>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54" name="Shape 54"/>
          <p:cNvSpPr/>
          <p:nvPr/>
        </p:nvSpPr>
        <p:spPr>
          <a:xfrm>
            <a:off x="426891" y="4019051"/>
            <a:ext cx="3535509" cy="340087"/>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chor="ctr">
            <a:normAutofit fontScale="100000" lnSpcReduction="0"/>
          </a:bodyPr>
          <a:lstStyle>
            <a:lvl1pPr>
              <a:defRPr b="1" sz="1900">
                <a:solidFill>
                  <a:srgbClr val="FFFFFF"/>
                </a:solidFill>
                <a:latin typeface="Arial"/>
                <a:ea typeface="Arial"/>
                <a:cs typeface="Arial"/>
                <a:sym typeface="Arial"/>
              </a:defRPr>
            </a:lvl1pPr>
          </a:lstStyle>
          <a:p>
            <a:pPr/>
            <a:r>
              <a:t>Rutgers Coding Bootcamp |</a:t>
            </a:r>
          </a:p>
        </p:txBody>
      </p:sp>
      <p:sp>
        <p:nvSpPr>
          <p:cNvPr id="55" name="Shape 55"/>
          <p:cNvSpPr/>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56" name="Shape 56"/>
          <p:cNvSpPr/>
          <p:nvPr>
            <p:ph type="title"/>
          </p:nvPr>
        </p:nvSpPr>
        <p:spPr>
          <a:prstGeom prst="rect">
            <a:avLst/>
          </a:prstGeom>
        </p:spPr>
        <p:txBody>
          <a:bodyPr/>
          <a:lstStyle>
            <a:lvl1pPr defTabSz="914400">
              <a:lnSpc>
                <a:spcPct val="90000"/>
              </a:lnSpc>
              <a:defRPr i="0"/>
            </a:lvl1pPr>
          </a:lstStyle>
          <a:p>
            <a:pPr/>
            <a:r>
              <a:t>Title Text</a:t>
            </a:r>
          </a:p>
        </p:txBody>
      </p:sp>
      <p:sp>
        <p:nvSpPr>
          <p:cNvPr id="57" name="Shape 57"/>
          <p:cNvSpPr/>
          <p:nvPr>
            <p:ph type="body" sz="quarter" idx="1"/>
          </p:nvPr>
        </p:nvSpPr>
        <p:spPr>
          <a:xfrm>
            <a:off x="3962400" y="4037683"/>
            <a:ext cx="2270008" cy="381001"/>
          </a:xfrm>
          <a:prstGeom prst="rect">
            <a:avLst/>
          </a:prstGeom>
        </p:spPr>
        <p:txBody>
          <a:bodyPr/>
          <a:lstStyle>
            <a:lvl1pPr marL="0" indent="0" defTabSz="914400">
              <a:lnSpc>
                <a:spcPct val="90000"/>
              </a:lnSpc>
              <a:spcBef>
                <a:spcPts val="1000"/>
              </a:spcBef>
              <a:buSzTx/>
              <a:buFontTx/>
              <a:buNone/>
              <a:defRPr b="1" sz="2000">
                <a:solidFill>
                  <a:srgbClr val="FFFFFF"/>
                </a:solidFill>
                <a:latin typeface="Arial"/>
                <a:ea typeface="Arial"/>
                <a:cs typeface="Arial"/>
                <a:sym typeface="Arial"/>
              </a:defRPr>
            </a:lvl1pPr>
            <a:lvl2pPr marL="685800" indent="-228600" defTabSz="914400">
              <a:lnSpc>
                <a:spcPct val="90000"/>
              </a:lnSpc>
              <a:spcBef>
                <a:spcPts val="1000"/>
              </a:spcBef>
              <a:buFontTx/>
              <a:buChar char="•"/>
              <a:defRPr b="1" sz="2000">
                <a:solidFill>
                  <a:srgbClr val="FFFFFF"/>
                </a:solidFill>
                <a:latin typeface="Arial"/>
                <a:ea typeface="Arial"/>
                <a:cs typeface="Arial"/>
                <a:sym typeface="Arial"/>
              </a:defRPr>
            </a:lvl2pPr>
            <a:lvl3pPr marL="1143000" defTabSz="914400">
              <a:lnSpc>
                <a:spcPct val="90000"/>
              </a:lnSpc>
              <a:spcBef>
                <a:spcPts val="1000"/>
              </a:spcBef>
              <a:buFontTx/>
              <a:defRPr b="1" sz="2000">
                <a:solidFill>
                  <a:srgbClr val="FFFFFF"/>
                </a:solidFill>
                <a:latin typeface="Arial"/>
                <a:ea typeface="Arial"/>
                <a:cs typeface="Arial"/>
                <a:sym typeface="Arial"/>
              </a:defRPr>
            </a:lvl3pPr>
            <a:lvl4pPr marL="1600200" indent="-228600" defTabSz="914400">
              <a:lnSpc>
                <a:spcPct val="90000"/>
              </a:lnSpc>
              <a:spcBef>
                <a:spcPts val="1000"/>
              </a:spcBef>
              <a:buFontTx/>
              <a:buChar char="•"/>
              <a:defRPr b="1" sz="2000">
                <a:solidFill>
                  <a:srgbClr val="FFFFFF"/>
                </a:solidFill>
                <a:latin typeface="Arial"/>
                <a:ea typeface="Arial"/>
                <a:cs typeface="Arial"/>
                <a:sym typeface="Arial"/>
              </a:defRPr>
            </a:lvl4pPr>
            <a:lvl5pPr marL="2057400" indent="-228600" defTabSz="914400">
              <a:lnSpc>
                <a:spcPct val="90000"/>
              </a:lnSpc>
              <a:spcBef>
                <a:spcPts val="1000"/>
              </a:spcBef>
              <a:buFontTx/>
              <a:buChar char="•"/>
              <a:defRPr b="1" sz="2000">
                <a:solidFill>
                  <a:srgbClr val="FFFFFF"/>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body" sz="quarter" idx="13"/>
          </p:nvPr>
        </p:nvSpPr>
        <p:spPr>
          <a:xfrm>
            <a:off x="396990" y="2504043"/>
            <a:ext cx="2700339" cy="381001"/>
          </a:xfrm>
          <a:prstGeom prst="rect">
            <a:avLst/>
          </a:prstGeom>
        </p:spPr>
        <p:txBody>
          <a:bodyPr/>
          <a:lstStyle/>
          <a:p>
            <a:pPr marL="0" indent="0" defTabSz="914400">
              <a:lnSpc>
                <a:spcPct val="90000"/>
              </a:lnSpc>
              <a:spcBef>
                <a:spcPts val="1000"/>
              </a:spcBef>
              <a:buSzTx/>
              <a:buFontTx/>
              <a:buNone/>
              <a:defRPr b="1" sz="2000">
                <a:solidFill>
                  <a:srgbClr val="FFFFFF"/>
                </a:solidFill>
                <a:latin typeface="Arial"/>
                <a:ea typeface="Arial"/>
                <a:cs typeface="Arial"/>
                <a:sym typeface="Arial"/>
              </a:defRPr>
            </a:pPr>
          </a:p>
        </p:txBody>
      </p:sp>
      <p:sp>
        <p:nvSpPr>
          <p:cNvPr id="59" name="Shape 5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1_Blank">
    <p:spTree>
      <p:nvGrpSpPr>
        <p:cNvPr id="1" name=""/>
        <p:cNvGrpSpPr/>
        <p:nvPr/>
      </p:nvGrpSpPr>
      <p:grpSpPr>
        <a:xfrm>
          <a:off x="0" y="0"/>
          <a:ext cx="0" cy="0"/>
          <a:chOff x="0" y="0"/>
          <a:chExt cx="0" cy="0"/>
        </a:xfrm>
      </p:grpSpPr>
      <p:pic>
        <p:nvPicPr>
          <p:cNvPr id="66" name="image2.png"/>
          <p:cNvPicPr>
            <a:picLocks noChangeAspect="1"/>
          </p:cNvPicPr>
          <p:nvPr/>
        </p:nvPicPr>
        <p:blipFill>
          <a:blip r:embed="rId2">
            <a:extLst/>
          </a:blip>
          <a:stretch>
            <a:fillRect/>
          </a:stretch>
        </p:blipFill>
        <p:spPr>
          <a:xfrm>
            <a:off x="0" y="0"/>
            <a:ext cx="9144000" cy="6864081"/>
          </a:xfrm>
          <a:prstGeom prst="rect">
            <a:avLst/>
          </a:prstGeom>
          <a:ln w="12700">
            <a:miter lim="400000"/>
          </a:ln>
        </p:spPr>
      </p:pic>
      <p:sp>
        <p:nvSpPr>
          <p:cNvPr id="67" name="Shape 67"/>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68" name="Shape 68"/>
          <p:cNvSpPr/>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69" name="Shape 69"/>
          <p:cNvSpPr/>
          <p:nvPr>
            <p:ph type="title"/>
          </p:nvPr>
        </p:nvSpPr>
        <p:spPr>
          <a:prstGeom prst="rect">
            <a:avLst/>
          </a:prstGeom>
        </p:spPr>
        <p:txBody>
          <a:bodyPr/>
          <a:lstStyle>
            <a:lvl1pPr defTabSz="914400">
              <a:lnSpc>
                <a:spcPct val="90000"/>
              </a:lnSpc>
            </a:lvl1pPr>
          </a:lstStyle>
          <a:p>
            <a:pPr/>
            <a:r>
              <a:t>Title Text</a:t>
            </a:r>
          </a:p>
        </p:txBody>
      </p:sp>
      <p:sp>
        <p:nvSpPr>
          <p:cNvPr id="70" name="Shape 7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77" name="Shape 77"/>
          <p:cNvSpPr/>
          <p:nvPr/>
        </p:nvSpPr>
        <p:spPr>
          <a:xfrm>
            <a:off x="-5872" y="6410337"/>
            <a:ext cx="9155743" cy="457748"/>
          </a:xfrm>
          <a:prstGeom prst="rect">
            <a:avLst/>
          </a:prstGeom>
          <a:solidFill>
            <a:srgbClr val="D11034"/>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78" name="Shape 78"/>
          <p:cNvSpPr/>
          <p:nvPr/>
        </p:nvSpPr>
        <p:spPr>
          <a:xfrm>
            <a:off x="533400" y="6531609"/>
            <a:ext cx="2787650"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800">
                <a:solidFill>
                  <a:srgbClr val="FFFFFF"/>
                </a:solidFill>
                <a:latin typeface="Arial"/>
                <a:ea typeface="Arial"/>
                <a:cs typeface="Arial"/>
                <a:sym typeface="Arial"/>
              </a:defRPr>
            </a:lvl1pPr>
          </a:lstStyle>
          <a:p>
            <a:pPr/>
            <a:r>
              <a:t>© 2016 | UCFB - All Rights Reserved</a:t>
            </a:r>
          </a:p>
        </p:txBody>
      </p:sp>
      <p:sp>
        <p:nvSpPr>
          <p:cNvPr id="79" name="Shape 79"/>
          <p:cNvSpPr/>
          <p:nvPr>
            <p:ph type="title"/>
          </p:nvPr>
        </p:nvSpPr>
        <p:spPr>
          <a:xfrm>
            <a:off x="304800" y="0"/>
            <a:ext cx="5470527" cy="653854"/>
          </a:xfrm>
          <a:prstGeom prst="rect">
            <a:avLst/>
          </a:prstGeom>
        </p:spPr>
        <p:txBody>
          <a:bodyPr/>
          <a:lstStyle>
            <a:lvl1pPr defTabSz="914400">
              <a:lnSpc>
                <a:spcPct val="90000"/>
              </a:lnSpc>
              <a:defRPr i="0" sz="2400">
                <a:solidFill>
                  <a:srgbClr val="000000"/>
                </a:solidFill>
              </a:defRPr>
            </a:lvl1pPr>
          </a:lstStyle>
          <a:p>
            <a:pPr/>
            <a:r>
              <a:t>Title Text</a:t>
            </a:r>
          </a:p>
        </p:txBody>
      </p:sp>
      <p:sp>
        <p:nvSpPr>
          <p:cNvPr id="80" name="Shape 80"/>
          <p:cNvSpPr/>
          <p:nvPr/>
        </p:nvSpPr>
        <p:spPr>
          <a:xfrm>
            <a:off x="0" y="653853"/>
            <a:ext cx="9144000" cy="1"/>
          </a:xfrm>
          <a:prstGeom prst="line">
            <a:avLst/>
          </a:prstGeom>
          <a:ln w="41275">
            <a:solidFill>
              <a:srgbClr val="C83232"/>
            </a:solidFill>
            <a:miter/>
          </a:ln>
        </p:spPr>
        <p:txBody>
          <a:bodyPr lIns="45719" rIns="45719"/>
          <a:lstStyle/>
          <a:p>
            <a:pPr/>
          </a:p>
        </p:txBody>
      </p:sp>
      <p:pic>
        <p:nvPicPr>
          <p:cNvPr id="81" name="image3.png"/>
          <p:cNvPicPr>
            <a:picLocks noChangeAspect="1"/>
          </p:cNvPicPr>
          <p:nvPr/>
        </p:nvPicPr>
        <p:blipFill>
          <a:blip r:embed="rId2">
            <a:extLst/>
          </a:blip>
          <a:stretch>
            <a:fillRect/>
          </a:stretch>
        </p:blipFill>
        <p:spPr>
          <a:xfrm>
            <a:off x="-5871" y="6410337"/>
            <a:ext cx="3968271" cy="447663"/>
          </a:xfrm>
          <a:prstGeom prst="rect">
            <a:avLst/>
          </a:prstGeom>
          <a:ln w="12700">
            <a:miter lim="400000"/>
          </a:ln>
        </p:spPr>
      </p:pic>
      <p:sp>
        <p:nvSpPr>
          <p:cNvPr id="82" name="Shape 82"/>
          <p:cNvSpPr/>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83" name="Shape 8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Title Slide">
    <p:bg>
      <p:bgPr>
        <a:solidFill>
          <a:srgbClr val="404040"/>
        </a:solidFill>
      </p:bgPr>
    </p:bg>
    <p:spTree>
      <p:nvGrpSpPr>
        <p:cNvPr id="1" name=""/>
        <p:cNvGrpSpPr/>
        <p:nvPr/>
      </p:nvGrpSpPr>
      <p:grpSpPr>
        <a:xfrm>
          <a:off x="0" y="0"/>
          <a:ext cx="0" cy="0"/>
          <a:chOff x="0" y="0"/>
          <a:chExt cx="0" cy="0"/>
        </a:xfrm>
      </p:grpSpPr>
      <p:sp>
        <p:nvSpPr>
          <p:cNvPr id="90" name="Shape 90"/>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91" name="Shape 91"/>
          <p:cNvSpPr/>
          <p:nvPr/>
        </p:nvSpPr>
        <p:spPr>
          <a:xfrm>
            <a:off x="426891" y="4019051"/>
            <a:ext cx="3535509" cy="340087"/>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chor="ctr">
            <a:normAutofit fontScale="100000" lnSpcReduction="0"/>
          </a:bodyPr>
          <a:lstStyle>
            <a:lvl1pPr>
              <a:defRPr b="1" sz="1900">
                <a:solidFill>
                  <a:srgbClr val="FFFFFF"/>
                </a:solidFill>
                <a:latin typeface="Arial"/>
                <a:ea typeface="Arial"/>
                <a:cs typeface="Arial"/>
                <a:sym typeface="Arial"/>
              </a:defRPr>
            </a:lvl1pPr>
          </a:lstStyle>
          <a:p>
            <a:pPr/>
            <a:r>
              <a:t>The Coding Bootcamp at UNC </a:t>
            </a:r>
          </a:p>
        </p:txBody>
      </p:sp>
      <p:sp>
        <p:nvSpPr>
          <p:cNvPr id="92" name="Shape 92"/>
          <p:cNvSpPr/>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93" name="Shape 93"/>
          <p:cNvSpPr/>
          <p:nvPr>
            <p:ph type="title"/>
          </p:nvPr>
        </p:nvSpPr>
        <p:spPr>
          <a:prstGeom prst="rect">
            <a:avLst/>
          </a:prstGeom>
        </p:spPr>
        <p:txBody>
          <a:bodyPr/>
          <a:lstStyle>
            <a:lvl1pPr defTabSz="914400">
              <a:lnSpc>
                <a:spcPct val="90000"/>
              </a:lnSpc>
              <a:defRPr i="0"/>
            </a:lvl1pPr>
          </a:lstStyle>
          <a:p>
            <a:pPr/>
            <a:r>
              <a:t>Title Text</a:t>
            </a:r>
          </a:p>
        </p:txBody>
      </p:sp>
      <p:sp>
        <p:nvSpPr>
          <p:cNvPr id="94" name="Shape 94"/>
          <p:cNvSpPr/>
          <p:nvPr>
            <p:ph type="body" sz="quarter" idx="13"/>
          </p:nvPr>
        </p:nvSpPr>
        <p:spPr>
          <a:xfrm>
            <a:off x="396990" y="2504043"/>
            <a:ext cx="2700339" cy="381001"/>
          </a:xfrm>
          <a:prstGeom prst="rect">
            <a:avLst/>
          </a:prstGeom>
        </p:spPr>
        <p:txBody>
          <a:bodyPr/>
          <a:lstStyle/>
          <a:p>
            <a:pPr marL="0" indent="0" defTabSz="914400">
              <a:lnSpc>
                <a:spcPct val="90000"/>
              </a:lnSpc>
              <a:spcBef>
                <a:spcPts val="1000"/>
              </a:spcBef>
              <a:buSzTx/>
              <a:buFontTx/>
              <a:buNone/>
              <a:defRPr b="1" sz="2000">
                <a:solidFill>
                  <a:srgbClr val="FFFFFF"/>
                </a:solidFill>
                <a:latin typeface="Arial"/>
                <a:ea typeface="Arial"/>
                <a:cs typeface="Arial"/>
                <a:sym typeface="Arial"/>
              </a:defRPr>
            </a:pP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1_Blank">
    <p:bg>
      <p:bgPr>
        <a:solidFill>
          <a:srgbClr val="404040"/>
        </a:solidFill>
      </p:bgPr>
    </p:bg>
    <p:spTree>
      <p:nvGrpSpPr>
        <p:cNvPr id="1" name=""/>
        <p:cNvGrpSpPr/>
        <p:nvPr/>
      </p:nvGrpSpPr>
      <p:grpSpPr>
        <a:xfrm>
          <a:off x="0" y="0"/>
          <a:ext cx="0" cy="0"/>
          <a:chOff x="0" y="0"/>
          <a:chExt cx="0" cy="0"/>
        </a:xfrm>
      </p:grpSpPr>
      <p:sp>
        <p:nvSpPr>
          <p:cNvPr id="102" name="Shape 102"/>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103" name="Shape 103"/>
          <p:cNvSpPr/>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04" name="Shape 104"/>
          <p:cNvSpPr/>
          <p:nvPr>
            <p:ph type="title"/>
          </p:nvPr>
        </p:nvSpPr>
        <p:spPr>
          <a:prstGeom prst="rect">
            <a:avLst/>
          </a:prstGeom>
        </p:spPr>
        <p:txBody>
          <a:bodyPr/>
          <a:lstStyle>
            <a:lvl1pPr defTabSz="914400">
              <a:lnSpc>
                <a:spcPct val="90000"/>
              </a:lnSpc>
            </a:lvl1pPr>
          </a:lstStyle>
          <a:p>
            <a:pPr/>
            <a:r>
              <a:t>Title Text</a:t>
            </a:r>
          </a:p>
        </p:txBody>
      </p:sp>
      <p:sp>
        <p:nvSpPr>
          <p:cNvPr id="105" name="Shape 10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sp>
        <p:nvSpPr>
          <p:cNvPr id="112" name="Shape 112"/>
          <p:cNvSpPr/>
          <p:nvPr/>
        </p:nvSpPr>
        <p:spPr>
          <a:xfrm>
            <a:off x="-5872" y="6410337"/>
            <a:ext cx="9155743" cy="457748"/>
          </a:xfrm>
          <a:prstGeom prst="rect">
            <a:avLst/>
          </a:prstGeom>
          <a:solidFill>
            <a:srgbClr val="4E98CD"/>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113" name="Shape 113"/>
          <p:cNvSpPr/>
          <p:nvPr>
            <p:ph type="title"/>
          </p:nvPr>
        </p:nvSpPr>
        <p:spPr>
          <a:xfrm>
            <a:off x="304800" y="0"/>
            <a:ext cx="5470527" cy="653854"/>
          </a:xfrm>
          <a:prstGeom prst="rect">
            <a:avLst/>
          </a:prstGeom>
        </p:spPr>
        <p:txBody>
          <a:bodyPr/>
          <a:lstStyle>
            <a:lvl1pPr defTabSz="914400">
              <a:lnSpc>
                <a:spcPct val="90000"/>
              </a:lnSpc>
              <a:defRPr i="0" sz="2400">
                <a:solidFill>
                  <a:srgbClr val="000000"/>
                </a:solidFill>
              </a:defRPr>
            </a:lvl1pPr>
          </a:lstStyle>
          <a:p>
            <a:pPr/>
            <a:r>
              <a:t>Title Text</a:t>
            </a:r>
          </a:p>
        </p:txBody>
      </p:sp>
      <p:sp>
        <p:nvSpPr>
          <p:cNvPr id="114" name="Shape 114"/>
          <p:cNvSpPr/>
          <p:nvPr/>
        </p:nvSpPr>
        <p:spPr>
          <a:xfrm>
            <a:off x="0" y="653853"/>
            <a:ext cx="9144000" cy="1"/>
          </a:xfrm>
          <a:prstGeom prst="line">
            <a:avLst/>
          </a:prstGeom>
          <a:ln w="41275">
            <a:solidFill>
              <a:srgbClr val="404040"/>
            </a:solidFill>
            <a:miter/>
          </a:ln>
        </p:spPr>
        <p:txBody>
          <a:bodyPr lIns="45719" rIns="45719"/>
          <a:lstStyle/>
          <a:p>
            <a:pPr/>
          </a:p>
        </p:txBody>
      </p:sp>
      <p:sp>
        <p:nvSpPr>
          <p:cNvPr id="115" name="Shape 115"/>
          <p:cNvSpPr/>
          <p:nvPr/>
        </p:nvSpPr>
        <p:spPr>
          <a:xfrm>
            <a:off x="6247493" y="6540235"/>
            <a:ext cx="2787651"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pPr/>
            <a:r>
              <a:t>© 2016 | Coding Boot Camp - All Rights Reserved</a:t>
            </a:r>
          </a:p>
        </p:txBody>
      </p:sp>
      <p:sp>
        <p:nvSpPr>
          <p:cNvPr id="116" name="Shape 11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nvSpPr>
        <p:spPr>
          <a:xfrm>
            <a:off x="0" y="0"/>
            <a:ext cx="9144000" cy="6858000"/>
          </a:xfrm>
          <a:prstGeom prst="rect">
            <a:avLst/>
          </a:prstGeom>
          <a:solidFill>
            <a:srgbClr val="262626"/>
          </a:solidFill>
          <a:ln w="25400">
            <a:solidFill>
              <a:srgbClr val="3A5E8A"/>
            </a:solidFill>
          </a:ln>
        </p:spPr>
        <p:txBody>
          <a:bodyPr lIns="45719" rIns="45719" anchor="ctr"/>
          <a:lstStyle/>
          <a:p>
            <a:pPr algn="ctr">
              <a:defRPr>
                <a:solidFill>
                  <a:srgbClr val="FFFFFF"/>
                </a:solidFill>
              </a:defRPr>
            </a:pPr>
          </a:p>
        </p:txBody>
      </p:sp>
      <p:sp>
        <p:nvSpPr>
          <p:cNvPr id="3" name="Shape 3"/>
          <p:cNvSpPr/>
          <p:nvPr/>
        </p:nvSpPr>
        <p:spPr>
          <a:xfrm>
            <a:off x="533400" y="6531609"/>
            <a:ext cx="2787650"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800">
                <a:solidFill>
                  <a:srgbClr val="FFFFFF"/>
                </a:solidFill>
                <a:latin typeface="Arial"/>
                <a:ea typeface="Arial"/>
                <a:cs typeface="Arial"/>
                <a:sym typeface="Arial"/>
              </a:defRPr>
            </a:lvl1pPr>
          </a:lstStyle>
          <a:p>
            <a:pPr/>
            <a:r>
              <a:t>© 2016 | Coding Boot Camp - All Rights Reserved</a:t>
            </a:r>
          </a:p>
        </p:txBody>
      </p:sp>
      <p:sp>
        <p:nvSpPr>
          <p:cNvPr id="4" name="Shape 4"/>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5" name="Shape 5"/>
          <p:cNvSpPr/>
          <p:nvPr>
            <p:ph type="title"/>
          </p:nvPr>
        </p:nvSpPr>
        <p:spPr>
          <a:xfrm>
            <a:off x="390606" y="2953542"/>
            <a:ext cx="8229601" cy="87186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6" name="Shape 6"/>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7" name="Shape 7"/>
          <p:cNvSpPr/>
          <p:nvPr>
            <p:ph type="sldNum" sz="quarter" idx="2"/>
          </p:nvPr>
        </p:nvSpPr>
        <p:spPr>
          <a:xfrm>
            <a:off x="4419600" y="6172200"/>
            <a:ext cx="2133600" cy="368301"/>
          </a:xfrm>
          <a:prstGeom prst="rect">
            <a:avLst/>
          </a:prstGeom>
          <a:ln w="12700">
            <a:miter lim="400000"/>
          </a:ln>
        </p:spPr>
        <p:txBody>
          <a:bodyPr wrap="none" lIns="45719" rIns="45719" anchor="ctr">
            <a:spAutoFit/>
          </a:bodyPr>
          <a:lstStyle>
            <a:lvl1pPr algn="r">
              <a:defRPr sz="9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1pPr>
      <a:lvl2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2pPr>
      <a:lvl3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3pPr>
      <a:lvl4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4pPr>
      <a:lvl5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5pPr>
      <a:lvl6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6pPr>
      <a:lvl7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7pPr>
      <a:lvl8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8pPr>
      <a:lvl9pPr marL="0" marR="0" indent="0" algn="l" defTabSz="685800" rtl="0" latinLnBrk="0">
        <a:lnSpc>
          <a:spcPct val="100000"/>
        </a:lnSpc>
        <a:spcBef>
          <a:spcPts val="0"/>
        </a:spcBef>
        <a:spcAft>
          <a:spcPts val="0"/>
        </a:spcAft>
        <a:buClrTx/>
        <a:buSzTx/>
        <a:buFontTx/>
        <a:buNone/>
        <a:tabLst/>
        <a:defRPr b="1" baseline="0" cap="none" i="1" spc="0" strike="noStrike" sz="4100" u="none">
          <a:ln>
            <a:noFill/>
          </a:ln>
          <a:solidFill>
            <a:srgbClr val="FFFFFF"/>
          </a:solidFill>
          <a:uFillTx/>
          <a:latin typeface="Arial"/>
          <a:ea typeface="Arial"/>
          <a:cs typeface="Arial"/>
          <a:sym typeface="Arial"/>
        </a:defRPr>
      </a:lvl9pPr>
    </p:titleStyle>
    <p:bodyStyle>
      <a:lvl1pPr marL="257175" marR="0" indent="-257175"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n-lt"/>
          <a:ea typeface="+mn-ea"/>
          <a:cs typeface="+mn-cs"/>
          <a:sym typeface="Calibri"/>
        </a:defRPr>
      </a:lvl1pPr>
      <a:lvl2pPr marL="587829" marR="0" indent="-244929"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n-lt"/>
          <a:ea typeface="+mn-ea"/>
          <a:cs typeface="+mn-cs"/>
          <a:sym typeface="Calibri"/>
        </a:defRPr>
      </a:lvl2pPr>
      <a:lvl3pPr marL="914400" marR="0" indent="-22860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n-lt"/>
          <a:ea typeface="+mn-ea"/>
          <a:cs typeface="+mn-cs"/>
          <a:sym typeface="Calibri"/>
        </a:defRPr>
      </a:lvl3pPr>
      <a:lvl4pPr marL="1303019" marR="0" indent="-274319"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n-lt"/>
          <a:ea typeface="+mn-ea"/>
          <a:cs typeface="+mn-cs"/>
          <a:sym typeface="Calibri"/>
        </a:defRPr>
      </a:lvl4pPr>
      <a:lvl5pPr marL="16459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n-lt"/>
          <a:ea typeface="+mn-ea"/>
          <a:cs typeface="+mn-cs"/>
          <a:sym typeface="Calibri"/>
        </a:defRPr>
      </a:lvl5pPr>
      <a:lvl6pPr marL="19888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n-lt"/>
          <a:ea typeface="+mn-ea"/>
          <a:cs typeface="+mn-cs"/>
          <a:sym typeface="Calibri"/>
        </a:defRPr>
      </a:lvl6pPr>
      <a:lvl7pPr marL="23317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n-lt"/>
          <a:ea typeface="+mn-ea"/>
          <a:cs typeface="+mn-cs"/>
          <a:sym typeface="Calibri"/>
        </a:defRPr>
      </a:lvl7pPr>
      <a:lvl8pPr marL="26746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n-lt"/>
          <a:ea typeface="+mn-ea"/>
          <a:cs typeface="+mn-cs"/>
          <a:sym typeface="Calibri"/>
        </a:defRPr>
      </a:lvl8pPr>
      <a:lvl9pPr marL="3017520" marR="0" indent="-274320" algn="l" defTabSz="685800" rtl="0" latinLnBrk="0">
        <a:lnSpc>
          <a:spcPct val="100000"/>
        </a:lnSpc>
        <a:spcBef>
          <a:spcPts val="500"/>
        </a:spcBef>
        <a:spcAft>
          <a:spcPts val="0"/>
        </a:spcAft>
        <a:buClrTx/>
        <a:buSzPct val="100000"/>
        <a:buFont typeface="Arial"/>
        <a:buChar char="•"/>
        <a:tabLst/>
        <a:defRPr b="0" baseline="0" cap="none" i="0" spc="0" strike="noStrike" sz="24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9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jpe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jpe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4.jpe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5.jpe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6.jpe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jpe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 Id="rId3" Type="http://schemas.openxmlformats.org/officeDocument/2006/relationships/image" Target="../media/image7.jpeg"/></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8.jpeg"/></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 Id="rId3" Type="http://schemas.openxmlformats.org/officeDocument/2006/relationships/image" Target="../media/image10.png"/><Relationship Id="rId4" Type="http://schemas.openxmlformats.org/officeDocument/2006/relationships/image" Target="../media/image9.jpeg"/></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 Id="rId3" Type="http://schemas.openxmlformats.org/officeDocument/2006/relationships/image" Target="../media/image10.jpeg"/></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4C98CC"/>
        </a:solidFill>
      </p:bgPr>
    </p:bg>
    <p:spTree>
      <p:nvGrpSpPr>
        <p:cNvPr id="1" name=""/>
        <p:cNvGrpSpPr/>
        <p:nvPr/>
      </p:nvGrpSpPr>
      <p:grpSpPr>
        <a:xfrm>
          <a:off x="0" y="0"/>
          <a:ext cx="0" cy="0"/>
          <a:chOff x="0" y="0"/>
          <a:chExt cx="0" cy="0"/>
        </a:xfrm>
      </p:grpSpPr>
      <p:sp>
        <p:nvSpPr>
          <p:cNvPr id="161" name="Shape 161"/>
          <p:cNvSpPr/>
          <p:nvPr>
            <p:ph type="title"/>
          </p:nvPr>
        </p:nvSpPr>
        <p:spPr>
          <a:xfrm>
            <a:off x="390606" y="2953542"/>
            <a:ext cx="8229601" cy="871859"/>
          </a:xfrm>
          <a:prstGeom prst="rect">
            <a:avLst/>
          </a:prstGeom>
        </p:spPr>
        <p:txBody>
          <a:bodyPr/>
          <a:lstStyle>
            <a:lvl1pPr>
              <a:defRPr i="1"/>
            </a:lvl1pPr>
          </a:lstStyle>
          <a:p>
            <a:pPr/>
            <a:r>
              <a:t>The Zen of Coding</a:t>
            </a:r>
          </a:p>
        </p:txBody>
      </p:sp>
      <p:sp>
        <p:nvSpPr>
          <p:cNvPr id="162" name="Shape 162"/>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defTabSz="914400">
              <a:lnSpc>
                <a:spcPct val="90000"/>
              </a:lnSpc>
              <a:spcBef>
                <a:spcPts val="1000"/>
              </a:spcBef>
              <a:buSzTx/>
              <a:buFontTx/>
              <a:buNone/>
              <a:defRPr b="1" sz="2000">
                <a:solidFill>
                  <a:srgbClr val="FFFFFF"/>
                </a:solidFill>
                <a:latin typeface="Arial"/>
                <a:ea typeface="Arial"/>
                <a:cs typeface="Arial"/>
                <a:sym typeface="Arial"/>
              </a:defRPr>
            </a:lvl1pPr>
          </a:lstStyle>
          <a:p>
            <a:pPr/>
            <a:r>
              <a:t>Day 1</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3" name="Shape 213"/>
          <p:cNvSpPr/>
          <p:nvPr>
            <p:ph type="title"/>
          </p:nvPr>
        </p:nvSpPr>
        <p:spPr>
          <a:xfrm>
            <a:off x="304799" y="-1"/>
            <a:ext cx="5470528" cy="653856"/>
          </a:xfrm>
          <a:prstGeom prst="rect">
            <a:avLst/>
          </a:prstGeom>
        </p:spPr>
        <p:txBody>
          <a:bodyPr/>
          <a:lstStyle/>
          <a:p>
            <a:pPr/>
            <a:r>
              <a:t>Obstacle #1 – The Great Confusion</a:t>
            </a:r>
          </a:p>
        </p:txBody>
      </p:sp>
      <p:pic>
        <p:nvPicPr>
          <p:cNvPr id="214" name="image6.jpg" descr="https://funixx.files.wordpress.com/2014/09/adn5xmm_460s.jpg?w=510"/>
          <p:cNvPicPr>
            <a:picLocks noChangeAspect="1"/>
          </p:cNvPicPr>
          <p:nvPr/>
        </p:nvPicPr>
        <p:blipFill>
          <a:blip r:embed="rId3">
            <a:extLst/>
          </a:blip>
          <a:stretch>
            <a:fillRect/>
          </a:stretch>
        </p:blipFill>
        <p:spPr>
          <a:xfrm>
            <a:off x="228600" y="679253"/>
            <a:ext cx="8763000" cy="569595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8" name="Shape 218"/>
          <p:cNvSpPr/>
          <p:nvPr>
            <p:ph type="title"/>
          </p:nvPr>
        </p:nvSpPr>
        <p:spPr>
          <a:xfrm>
            <a:off x="304799" y="-1"/>
            <a:ext cx="5470528" cy="653856"/>
          </a:xfrm>
          <a:prstGeom prst="rect">
            <a:avLst/>
          </a:prstGeom>
        </p:spPr>
        <p:txBody>
          <a:bodyPr/>
          <a:lstStyle/>
          <a:p>
            <a:pPr/>
            <a:r>
              <a:t>Obstacle #2 – The Great Doubt</a:t>
            </a:r>
          </a:p>
        </p:txBody>
      </p:sp>
      <p:pic>
        <p:nvPicPr>
          <p:cNvPr id="219" name="image7.jpg" descr="https://tctechcrunch2011.files.wordpress.com/2014/05/rage-programming-crop.jpg?w=698&amp;h=400&amp;crop=1"/>
          <p:cNvPicPr>
            <a:picLocks noChangeAspect="1"/>
          </p:cNvPicPr>
          <p:nvPr/>
        </p:nvPicPr>
        <p:blipFill>
          <a:blip r:embed="rId3">
            <a:extLst/>
          </a:blip>
          <a:stretch>
            <a:fillRect/>
          </a:stretch>
        </p:blipFill>
        <p:spPr>
          <a:xfrm>
            <a:off x="-10101" y="1028734"/>
            <a:ext cx="9154101" cy="524590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3" name="Shape 223"/>
          <p:cNvSpPr/>
          <p:nvPr>
            <p:ph type="title"/>
          </p:nvPr>
        </p:nvSpPr>
        <p:spPr>
          <a:xfrm>
            <a:off x="304799" y="-1"/>
            <a:ext cx="5470528" cy="653856"/>
          </a:xfrm>
          <a:prstGeom prst="rect">
            <a:avLst/>
          </a:prstGeom>
        </p:spPr>
        <p:txBody>
          <a:bodyPr/>
          <a:lstStyle/>
          <a:p>
            <a:pPr/>
            <a:r>
              <a:t>Nothing Comes Easy…</a:t>
            </a:r>
          </a:p>
        </p:txBody>
      </p:sp>
      <p:sp>
        <p:nvSpPr>
          <p:cNvPr id="224" name="Shape 224"/>
          <p:cNvSpPr/>
          <p:nvPr/>
        </p:nvSpPr>
        <p:spPr>
          <a:xfrm>
            <a:off x="289559" y="762000"/>
            <a:ext cx="8583816" cy="351772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nSpc>
                <a:spcPct val="90000"/>
              </a:lnSpc>
              <a:defRPr b="1" sz="3200" u="sng">
                <a:latin typeface="Arial"/>
                <a:ea typeface="Arial"/>
                <a:cs typeface="Arial"/>
                <a:sym typeface="Arial"/>
              </a:defRPr>
            </a:pPr>
          </a:p>
          <a:p>
            <a:pPr indent="228600">
              <a:lnSpc>
                <a:spcPct val="90000"/>
              </a:lnSpc>
              <a:defRPr b="1" sz="3200" u="sng">
                <a:latin typeface="Arial"/>
                <a:ea typeface="Arial"/>
                <a:cs typeface="Arial"/>
                <a:sym typeface="Arial"/>
              </a:defRPr>
            </a:pPr>
            <a:r>
              <a:t>Learning Coding Requires Two Things:</a:t>
            </a:r>
            <a:endParaRPr sz="2800"/>
          </a:p>
          <a:p>
            <a:pPr indent="228600">
              <a:lnSpc>
                <a:spcPct val="90000"/>
              </a:lnSpc>
              <a:defRPr b="1" sz="3200" u="sng">
                <a:latin typeface="Arial"/>
                <a:ea typeface="Arial"/>
                <a:cs typeface="Arial"/>
                <a:sym typeface="Arial"/>
              </a:defRPr>
            </a:pPr>
          </a:p>
          <a:p>
            <a:pPr marL="742950" indent="-514350">
              <a:lnSpc>
                <a:spcPct val="90000"/>
              </a:lnSpc>
              <a:buSzPct val="100000"/>
              <a:buAutoNum type="arabicPeriod" startAt="1"/>
              <a:defRPr sz="3200">
                <a:latin typeface="Arial"/>
                <a:ea typeface="Arial"/>
                <a:cs typeface="Arial"/>
                <a:sym typeface="Arial"/>
              </a:defRPr>
            </a:pPr>
            <a:r>
              <a:t>Persisting in the face of something that feels </a:t>
            </a:r>
            <a:r>
              <a:rPr u="sng"/>
              <a:t>incredibly hard and confusing</a:t>
            </a:r>
            <a:endParaRPr sz="2800"/>
          </a:p>
          <a:p>
            <a:pPr marL="742950" indent="-514350">
              <a:lnSpc>
                <a:spcPct val="90000"/>
              </a:lnSpc>
              <a:buSzPct val="100000"/>
              <a:buAutoNum type="arabicPeriod" startAt="1"/>
              <a:defRPr sz="3200">
                <a:latin typeface="Arial"/>
                <a:ea typeface="Arial"/>
                <a:cs typeface="Arial"/>
                <a:sym typeface="Arial"/>
              </a:defRPr>
            </a:pPr>
          </a:p>
          <a:p>
            <a:pPr marL="742950" indent="-514350">
              <a:lnSpc>
                <a:spcPct val="90000"/>
              </a:lnSpc>
              <a:buSzPct val="100000"/>
              <a:buAutoNum type="arabicPeriod" startAt="2"/>
              <a:defRPr sz="3200">
                <a:latin typeface="Arial"/>
                <a:ea typeface="Arial"/>
                <a:cs typeface="Arial"/>
                <a:sym typeface="Arial"/>
              </a:defRPr>
            </a:pPr>
            <a:r>
              <a:t>Maintaining the self-confidence necessary to believe that you </a:t>
            </a:r>
            <a:r>
              <a:rPr u="sng"/>
              <a:t>CAN DO THIS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8" name="Shape 228"/>
          <p:cNvSpPr/>
          <p:nvPr/>
        </p:nvSpPr>
        <p:spPr>
          <a:xfrm>
            <a:off x="0" y="762000"/>
            <a:ext cx="9144000" cy="4800600"/>
          </a:xfrm>
          <a:prstGeom prst="rect">
            <a:avLst/>
          </a:prstGeom>
          <a:solidFill>
            <a:srgbClr val="DEEBF7"/>
          </a:solidFill>
          <a:ln w="12700">
            <a:miter lim="400000"/>
          </a:ln>
        </p:spPr>
        <p:txBody>
          <a:bodyPr lIns="45719" rIns="45719" anchor="ctr"/>
          <a:lstStyle/>
          <a:p>
            <a:pPr algn="ctr">
              <a:defRPr>
                <a:solidFill>
                  <a:srgbClr val="FFFFFF"/>
                </a:solidFill>
              </a:defRPr>
            </a:pPr>
          </a:p>
        </p:txBody>
      </p:sp>
      <p:sp>
        <p:nvSpPr>
          <p:cNvPr id="229" name="Shape 229"/>
          <p:cNvSpPr/>
          <p:nvPr>
            <p:ph type="title"/>
          </p:nvPr>
        </p:nvSpPr>
        <p:spPr>
          <a:xfrm>
            <a:off x="304799" y="-1"/>
            <a:ext cx="5470528" cy="653856"/>
          </a:xfrm>
          <a:prstGeom prst="rect">
            <a:avLst/>
          </a:prstGeom>
        </p:spPr>
        <p:txBody>
          <a:bodyPr/>
          <a:lstStyle/>
          <a:p>
            <a:pPr/>
            <a:r>
              <a:t>Learning is “Frustrating”</a:t>
            </a:r>
          </a:p>
        </p:txBody>
      </p:sp>
      <p:sp>
        <p:nvSpPr>
          <p:cNvPr id="230" name="Shape 230"/>
          <p:cNvSpPr/>
          <p:nvPr/>
        </p:nvSpPr>
        <p:spPr>
          <a:xfrm>
            <a:off x="457200" y="838200"/>
            <a:ext cx="8229600" cy="52703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90000"/>
              </a:lnSpc>
              <a:spcBef>
                <a:spcPts val="1000"/>
              </a:spcBef>
              <a:defRPr sz="2800">
                <a:latin typeface="Arial"/>
                <a:ea typeface="Arial"/>
                <a:cs typeface="Arial"/>
                <a:sym typeface="Arial"/>
              </a:defRPr>
            </a:pPr>
            <a:r>
              <a:t>“You can’t tell whether you’re learning something when you’re learning it—in fact, </a:t>
            </a:r>
            <a:r>
              <a:rPr b="1" u="sng"/>
              <a:t>learning feels a lot more like frustration.”</a:t>
            </a:r>
          </a:p>
          <a:p>
            <a:pPr>
              <a:lnSpc>
                <a:spcPct val="90000"/>
              </a:lnSpc>
              <a:spcBef>
                <a:spcPts val="1000"/>
              </a:spcBef>
              <a:defRPr sz="2800">
                <a:latin typeface="Arial"/>
                <a:ea typeface="Arial"/>
                <a:cs typeface="Arial"/>
                <a:sym typeface="Arial"/>
              </a:defRPr>
            </a:pPr>
          </a:p>
          <a:p>
            <a:pPr>
              <a:lnSpc>
                <a:spcPct val="90000"/>
              </a:lnSpc>
              <a:spcBef>
                <a:spcPts val="1000"/>
              </a:spcBef>
              <a:defRPr sz="2800">
                <a:latin typeface="Arial"/>
                <a:ea typeface="Arial"/>
                <a:cs typeface="Arial"/>
                <a:sym typeface="Arial"/>
              </a:defRPr>
            </a:pPr>
            <a:r>
              <a:t>“What I’ve learned is that during this period of frustration is actually when people improve the most, and their improvements are usually obvious to an outsider. If you feel frustrated while trying to understand new concepts, try to remember that it might not feel like it, but you’re probably rapidly expanding your knowledge.”</a:t>
            </a:r>
          </a:p>
          <a:p>
            <a:pPr>
              <a:lnSpc>
                <a:spcPct val="90000"/>
              </a:lnSpc>
              <a:spcBef>
                <a:spcPts val="1000"/>
              </a:spcBef>
              <a:defRPr sz="1600">
                <a:latin typeface="Arial"/>
                <a:ea typeface="Arial"/>
                <a:cs typeface="Arial"/>
                <a:sym typeface="Arial"/>
              </a:defRPr>
            </a:pPr>
          </a:p>
          <a:p>
            <a:pPr>
              <a:lnSpc>
                <a:spcPct val="90000"/>
              </a:lnSpc>
              <a:spcBef>
                <a:spcPts val="1000"/>
              </a:spcBef>
              <a:defRPr i="1" sz="1600">
                <a:latin typeface="Arial"/>
                <a:ea typeface="Arial"/>
                <a:cs typeface="Arial"/>
                <a:sym typeface="Arial"/>
              </a:defRPr>
            </a:pPr>
            <a:r>
              <a:t>Phillip Dickey, Author of Write Modern Web Apps with the MEAN Stack: Mongo, Express, AngularJS, and Node.JS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4" name="Shape 234"/>
          <p:cNvSpPr/>
          <p:nvPr>
            <p:ph type="title"/>
          </p:nvPr>
        </p:nvSpPr>
        <p:spPr>
          <a:xfrm>
            <a:off x="304799" y="-1"/>
            <a:ext cx="5470528" cy="653856"/>
          </a:xfrm>
          <a:prstGeom prst="rect">
            <a:avLst/>
          </a:prstGeom>
        </p:spPr>
        <p:txBody>
          <a:bodyPr/>
          <a:lstStyle/>
          <a:p>
            <a:pPr/>
            <a:r>
              <a:t>Advice for the Journey</a:t>
            </a:r>
          </a:p>
        </p:txBody>
      </p:sp>
      <p:sp>
        <p:nvSpPr>
          <p:cNvPr id="235" name="Shape 235"/>
          <p:cNvSpPr/>
          <p:nvPr/>
        </p:nvSpPr>
        <p:spPr>
          <a:xfrm>
            <a:off x="-1" y="676039"/>
            <a:ext cx="9155743" cy="5038962"/>
          </a:xfrm>
          <a:prstGeom prst="rect">
            <a:avLst/>
          </a:prstGeom>
          <a:solidFill>
            <a:srgbClr val="4F9ACE"/>
          </a:solidFill>
          <a:ln w="12700">
            <a:miter lim="400000"/>
          </a:ln>
        </p:spPr>
        <p:txBody>
          <a:bodyPr lIns="45719" rIns="45719" anchor="ctr"/>
          <a:lstStyle/>
          <a:p>
            <a:pPr algn="ctr">
              <a:defRPr>
                <a:solidFill>
                  <a:srgbClr val="FFFFFF"/>
                </a:solidFill>
              </a:defRPr>
            </a:pPr>
          </a:p>
        </p:txBody>
      </p:sp>
      <p:sp>
        <p:nvSpPr>
          <p:cNvPr id="236" name="Shape 236"/>
          <p:cNvSpPr/>
          <p:nvPr/>
        </p:nvSpPr>
        <p:spPr>
          <a:xfrm>
            <a:off x="443344" y="914400"/>
            <a:ext cx="8229601" cy="297885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nSpc>
                <a:spcPct val="90000"/>
              </a:lnSpc>
              <a:defRPr b="1" sz="2800" u="sng">
                <a:solidFill>
                  <a:srgbClr val="FFFFFF"/>
                </a:solidFill>
                <a:latin typeface="Arial"/>
                <a:ea typeface="Arial"/>
                <a:cs typeface="Arial"/>
                <a:sym typeface="Arial"/>
              </a:defRPr>
            </a:pPr>
            <a:r>
              <a:t>Throughout this course, always remember to:</a:t>
            </a:r>
          </a:p>
          <a:p>
            <a:pPr indent="228600">
              <a:lnSpc>
                <a:spcPct val="90000"/>
              </a:lnSpc>
              <a:defRPr sz="2800">
                <a:solidFill>
                  <a:srgbClr val="FFFFFF"/>
                </a:solidFill>
                <a:latin typeface="Arial"/>
                <a:ea typeface="Arial"/>
                <a:cs typeface="Arial"/>
                <a:sym typeface="Arial"/>
              </a:defRPr>
            </a:pPr>
          </a:p>
          <a:p>
            <a:pPr marL="742950" indent="-514350">
              <a:lnSpc>
                <a:spcPct val="90000"/>
              </a:lnSpc>
              <a:buSzPct val="100000"/>
              <a:buAutoNum type="arabicPeriod" startAt="1"/>
              <a:defRPr b="1" i="1" sz="3200">
                <a:solidFill>
                  <a:srgbClr val="FFFFFF"/>
                </a:solidFill>
                <a:latin typeface="Arial"/>
                <a:ea typeface="Arial"/>
                <a:cs typeface="Arial"/>
                <a:sym typeface="Arial"/>
              </a:defRPr>
            </a:pPr>
            <a:r>
              <a:t> Work Hard!!</a:t>
            </a:r>
            <a:endParaRPr sz="2800"/>
          </a:p>
          <a:p>
            <a:pPr marL="742950" indent="-514350">
              <a:lnSpc>
                <a:spcPct val="90000"/>
              </a:lnSpc>
              <a:buSzPct val="100000"/>
              <a:buAutoNum type="arabicPeriod" startAt="1"/>
              <a:defRPr sz="3200">
                <a:solidFill>
                  <a:srgbClr val="FFFFFF"/>
                </a:solidFill>
                <a:latin typeface="Arial"/>
                <a:ea typeface="Arial"/>
                <a:cs typeface="Arial"/>
                <a:sym typeface="Arial"/>
              </a:defRPr>
            </a:pPr>
          </a:p>
          <a:p>
            <a:pPr marL="742950" indent="-514350" algn="ctr">
              <a:lnSpc>
                <a:spcPct val="90000"/>
              </a:lnSpc>
              <a:buSzPct val="100000"/>
              <a:buAutoNum type="arabicPeriod" startAt="3"/>
              <a:defRPr sz="3200">
                <a:solidFill>
                  <a:srgbClr val="FFFFFF"/>
                </a:solidFill>
                <a:latin typeface="Arial"/>
                <a:ea typeface="Arial"/>
                <a:cs typeface="Arial"/>
                <a:sym typeface="Arial"/>
              </a:defRPr>
            </a:pPr>
          </a:p>
          <a:p>
            <a:pPr indent="228600">
              <a:lnSpc>
                <a:spcPct val="90000"/>
              </a:lnSpc>
              <a:defRPr sz="3200">
                <a:solidFill>
                  <a:srgbClr val="FFFFFF"/>
                </a:solidFill>
                <a:latin typeface="Arial"/>
                <a:ea typeface="Arial"/>
                <a:cs typeface="Arial"/>
                <a:sym typeface="Arial"/>
              </a:defRPr>
            </a:pPr>
          </a:p>
        </p:txBody>
      </p:sp>
      <p:pic>
        <p:nvPicPr>
          <p:cNvPr id="237" name="image8.png" descr="http://knote.com/wp-content/uploads/2015/02/Hard-work2.png"/>
          <p:cNvPicPr>
            <a:picLocks noChangeAspect="1"/>
          </p:cNvPicPr>
          <p:nvPr/>
        </p:nvPicPr>
        <p:blipFill>
          <a:blip r:embed="rId3">
            <a:extLst/>
          </a:blip>
          <a:stretch>
            <a:fillRect/>
          </a:stretch>
        </p:blipFill>
        <p:spPr>
          <a:xfrm>
            <a:off x="6113057" y="3429000"/>
            <a:ext cx="3042685" cy="300875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1" name="Shape 241"/>
          <p:cNvSpPr/>
          <p:nvPr>
            <p:ph type="title"/>
          </p:nvPr>
        </p:nvSpPr>
        <p:spPr>
          <a:xfrm>
            <a:off x="304799" y="-1"/>
            <a:ext cx="5470528" cy="653856"/>
          </a:xfrm>
          <a:prstGeom prst="rect">
            <a:avLst/>
          </a:prstGeom>
        </p:spPr>
        <p:txBody>
          <a:bodyPr/>
          <a:lstStyle/>
          <a:p>
            <a:pPr/>
            <a:r>
              <a:t>Advice for the Journey</a:t>
            </a:r>
          </a:p>
        </p:txBody>
      </p:sp>
      <p:sp>
        <p:nvSpPr>
          <p:cNvPr id="242" name="Shape 242"/>
          <p:cNvSpPr/>
          <p:nvPr/>
        </p:nvSpPr>
        <p:spPr>
          <a:xfrm>
            <a:off x="-1" y="676039"/>
            <a:ext cx="9155743" cy="5038962"/>
          </a:xfrm>
          <a:prstGeom prst="rect">
            <a:avLst/>
          </a:prstGeom>
          <a:solidFill>
            <a:srgbClr val="4C98CD"/>
          </a:solidFill>
          <a:ln w="12700">
            <a:miter lim="400000"/>
          </a:ln>
        </p:spPr>
        <p:txBody>
          <a:bodyPr lIns="45719" rIns="45719" anchor="ctr"/>
          <a:lstStyle/>
          <a:p>
            <a:pPr algn="ctr">
              <a:defRPr>
                <a:solidFill>
                  <a:srgbClr val="FFFFFF"/>
                </a:solidFill>
              </a:defRPr>
            </a:pPr>
          </a:p>
        </p:txBody>
      </p:sp>
      <p:sp>
        <p:nvSpPr>
          <p:cNvPr id="243" name="Shape 243"/>
          <p:cNvSpPr/>
          <p:nvPr/>
        </p:nvSpPr>
        <p:spPr>
          <a:xfrm>
            <a:off x="443344" y="914400"/>
            <a:ext cx="8229601" cy="40896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defTabSz="685800">
              <a:defRPr b="1" sz="2800" u="sng">
                <a:solidFill>
                  <a:srgbClr val="FFFFFF"/>
                </a:solidFill>
                <a:latin typeface="Arial"/>
                <a:ea typeface="Arial"/>
                <a:cs typeface="Arial"/>
                <a:sym typeface="Arial"/>
              </a:defRPr>
            </a:pPr>
            <a:r>
              <a:t>Throughout this course, always remember to:</a:t>
            </a:r>
            <a:endParaRPr sz="2400"/>
          </a:p>
          <a:p>
            <a:pPr indent="228600" defTabSz="685800">
              <a:defRPr sz="2800">
                <a:solidFill>
                  <a:srgbClr val="FFFFFF"/>
                </a:solidFill>
                <a:latin typeface="Arial"/>
                <a:ea typeface="Arial"/>
                <a:cs typeface="Arial"/>
                <a:sym typeface="Arial"/>
              </a:defRPr>
            </a:pPr>
          </a:p>
          <a:p>
            <a:pPr marL="742950" indent="-514350" defTabSz="685800">
              <a:buSzPct val="100000"/>
              <a:buAutoNum type="arabicPeriod" startAt="1"/>
              <a:defRPr i="1" sz="3600">
                <a:solidFill>
                  <a:srgbClr val="FFFFFF"/>
                </a:solidFill>
                <a:latin typeface="Arial"/>
                <a:ea typeface="Arial"/>
                <a:cs typeface="Arial"/>
                <a:sym typeface="Arial"/>
              </a:defRPr>
            </a:pPr>
            <a:r>
              <a:t> Work Hard!!</a:t>
            </a:r>
            <a:endParaRPr sz="2400"/>
          </a:p>
          <a:p>
            <a:pPr marL="742950" indent="-514350" defTabSz="685800">
              <a:buSzPct val="100000"/>
              <a:buAutoNum type="arabicPeriod" startAt="1"/>
              <a:defRPr sz="3600">
                <a:solidFill>
                  <a:srgbClr val="FFFFFF"/>
                </a:solidFill>
                <a:latin typeface="Arial"/>
                <a:ea typeface="Arial"/>
                <a:cs typeface="Arial"/>
                <a:sym typeface="Arial"/>
              </a:defRPr>
            </a:pPr>
          </a:p>
          <a:p>
            <a:pPr marL="742950" indent="-514350" defTabSz="685800">
              <a:buSzPct val="100000"/>
              <a:buAutoNum type="arabicPeriod" startAt="2"/>
              <a:defRPr b="1" i="1" sz="3600">
                <a:solidFill>
                  <a:srgbClr val="FFFFFF"/>
                </a:solidFill>
                <a:latin typeface="Arial"/>
                <a:ea typeface="Arial"/>
                <a:cs typeface="Arial"/>
                <a:sym typeface="Arial"/>
              </a:defRPr>
            </a:pPr>
            <a:r>
              <a:t> Appreciate your successes</a:t>
            </a:r>
            <a:endParaRPr sz="2400"/>
          </a:p>
          <a:p>
            <a:pPr marL="742950" indent="-514350" algn="ctr" defTabSz="685800">
              <a:buSzPct val="100000"/>
              <a:buAutoNum type="arabicPeriod" startAt="2"/>
              <a:defRPr sz="3600">
                <a:solidFill>
                  <a:srgbClr val="FFFFFF"/>
                </a:solidFill>
                <a:latin typeface="Arial"/>
                <a:ea typeface="Arial"/>
                <a:cs typeface="Arial"/>
                <a:sym typeface="Arial"/>
              </a:defRPr>
            </a:pPr>
          </a:p>
          <a:p>
            <a:pPr indent="228600" defTabSz="685800">
              <a:defRPr sz="3600">
                <a:solidFill>
                  <a:srgbClr val="FFFFFF"/>
                </a:solidFill>
                <a:latin typeface="Arial"/>
                <a:ea typeface="Arial"/>
                <a:cs typeface="Arial"/>
                <a:sym typeface="Arial"/>
              </a:defRPr>
            </a:pPr>
          </a:p>
        </p:txBody>
      </p:sp>
      <p:pic>
        <p:nvPicPr>
          <p:cNvPr id="244" name="image9.jpg" descr="http://cdn.meme.am/instances/57165550.jpg"/>
          <p:cNvPicPr>
            <a:picLocks noChangeAspect="1"/>
          </p:cNvPicPr>
          <p:nvPr/>
        </p:nvPicPr>
        <p:blipFill>
          <a:blip r:embed="rId3">
            <a:extLst/>
          </a:blip>
          <a:srcRect l="0" t="0" r="0" b="3603"/>
          <a:stretch>
            <a:fillRect/>
          </a:stretch>
        </p:blipFill>
        <p:spPr>
          <a:xfrm>
            <a:off x="5548464" y="3810000"/>
            <a:ext cx="3607276" cy="260794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8" name="Shape 248"/>
          <p:cNvSpPr/>
          <p:nvPr>
            <p:ph type="title"/>
          </p:nvPr>
        </p:nvSpPr>
        <p:spPr>
          <a:xfrm>
            <a:off x="304799" y="-1"/>
            <a:ext cx="5470528" cy="653856"/>
          </a:xfrm>
          <a:prstGeom prst="rect">
            <a:avLst/>
          </a:prstGeom>
        </p:spPr>
        <p:txBody>
          <a:bodyPr/>
          <a:lstStyle/>
          <a:p>
            <a:pPr/>
            <a:r>
              <a:t>Advice for the Journey</a:t>
            </a:r>
          </a:p>
        </p:txBody>
      </p:sp>
      <p:sp>
        <p:nvSpPr>
          <p:cNvPr id="249" name="Shape 249"/>
          <p:cNvSpPr/>
          <p:nvPr/>
        </p:nvSpPr>
        <p:spPr>
          <a:xfrm>
            <a:off x="-1" y="676039"/>
            <a:ext cx="9155743" cy="5038962"/>
          </a:xfrm>
          <a:prstGeom prst="rect">
            <a:avLst/>
          </a:prstGeom>
          <a:solidFill>
            <a:srgbClr val="4D9ACD"/>
          </a:solidFill>
          <a:ln w="12700">
            <a:miter lim="400000"/>
          </a:ln>
        </p:spPr>
        <p:txBody>
          <a:bodyPr lIns="45719" rIns="45719" anchor="ctr"/>
          <a:lstStyle/>
          <a:p>
            <a:pPr algn="ctr">
              <a:defRPr>
                <a:solidFill>
                  <a:srgbClr val="FFFFFF"/>
                </a:solidFill>
              </a:defRPr>
            </a:pPr>
          </a:p>
        </p:txBody>
      </p:sp>
      <p:sp>
        <p:nvSpPr>
          <p:cNvPr id="250" name="Shape 250"/>
          <p:cNvSpPr/>
          <p:nvPr/>
        </p:nvSpPr>
        <p:spPr>
          <a:xfrm>
            <a:off x="443344" y="914400"/>
            <a:ext cx="8229601" cy="423306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nSpc>
                <a:spcPct val="90000"/>
              </a:lnSpc>
              <a:defRPr b="1" sz="2800" u="sng">
                <a:solidFill>
                  <a:srgbClr val="FFFFFF"/>
                </a:solidFill>
                <a:latin typeface="Arial"/>
                <a:ea typeface="Arial"/>
                <a:cs typeface="Arial"/>
                <a:sym typeface="Arial"/>
              </a:defRPr>
            </a:pPr>
            <a:r>
              <a:t>Throughout this course, always remember to:</a:t>
            </a:r>
          </a:p>
          <a:p>
            <a:pPr indent="228600">
              <a:lnSpc>
                <a:spcPct val="90000"/>
              </a:lnSpc>
              <a:defRPr sz="2800">
                <a:solidFill>
                  <a:srgbClr val="FFFFFF"/>
                </a:solidFill>
                <a:latin typeface="Arial"/>
                <a:ea typeface="Arial"/>
                <a:cs typeface="Arial"/>
                <a:sym typeface="Arial"/>
              </a:defRPr>
            </a:pPr>
          </a:p>
          <a:p>
            <a:pPr marL="742950" indent="-514350">
              <a:lnSpc>
                <a:spcPct val="90000"/>
              </a:lnSpc>
              <a:buSzPct val="100000"/>
              <a:buAutoNum type="arabicPeriod" startAt="1"/>
              <a:defRPr i="1" sz="3600">
                <a:solidFill>
                  <a:srgbClr val="FFFFFF"/>
                </a:solidFill>
                <a:latin typeface="Arial"/>
                <a:ea typeface="Arial"/>
                <a:cs typeface="Arial"/>
                <a:sym typeface="Arial"/>
              </a:defRPr>
            </a:pPr>
            <a:r>
              <a:t> Work Hard!!</a:t>
            </a:r>
            <a:endParaRPr sz="2800"/>
          </a:p>
          <a:p>
            <a:pPr marL="742950" indent="-514350">
              <a:lnSpc>
                <a:spcPct val="90000"/>
              </a:lnSpc>
              <a:buSzPct val="100000"/>
              <a:buAutoNum type="arabicPeriod" startAt="1"/>
              <a:defRPr sz="3600">
                <a:solidFill>
                  <a:srgbClr val="FFFFFF"/>
                </a:solidFill>
                <a:latin typeface="Arial"/>
                <a:ea typeface="Arial"/>
                <a:cs typeface="Arial"/>
                <a:sym typeface="Arial"/>
              </a:defRPr>
            </a:pPr>
          </a:p>
          <a:p>
            <a:pPr marL="742950" indent="-514350">
              <a:lnSpc>
                <a:spcPct val="90000"/>
              </a:lnSpc>
              <a:buSzPct val="100000"/>
              <a:buAutoNum type="arabicPeriod" startAt="2"/>
              <a:defRPr i="1" sz="3600">
                <a:solidFill>
                  <a:srgbClr val="FFFFFF"/>
                </a:solidFill>
                <a:latin typeface="Arial"/>
                <a:ea typeface="Arial"/>
                <a:cs typeface="Arial"/>
                <a:sym typeface="Arial"/>
              </a:defRPr>
            </a:pPr>
            <a:r>
              <a:t> Appreciate your successes</a:t>
            </a:r>
            <a:endParaRPr sz="2800"/>
          </a:p>
          <a:p>
            <a:pPr marL="742950" indent="-514350" algn="ctr">
              <a:lnSpc>
                <a:spcPct val="90000"/>
              </a:lnSpc>
              <a:buSzPct val="100000"/>
              <a:buAutoNum type="arabicPeriod" startAt="2"/>
              <a:defRPr sz="3600">
                <a:solidFill>
                  <a:srgbClr val="FFFFFF"/>
                </a:solidFill>
                <a:latin typeface="Arial"/>
                <a:ea typeface="Arial"/>
                <a:cs typeface="Arial"/>
                <a:sym typeface="Arial"/>
              </a:defRPr>
            </a:pPr>
          </a:p>
          <a:p>
            <a:pPr marL="742950" indent="-514350">
              <a:lnSpc>
                <a:spcPct val="90000"/>
              </a:lnSpc>
              <a:buSzPct val="100000"/>
              <a:buAutoNum type="arabicPeriod" startAt="3"/>
              <a:defRPr b="1" sz="3600">
                <a:solidFill>
                  <a:srgbClr val="FFFFFF"/>
                </a:solidFill>
                <a:latin typeface="Arial"/>
                <a:ea typeface="Arial"/>
                <a:cs typeface="Arial"/>
                <a:sym typeface="Arial"/>
              </a:defRPr>
            </a:pPr>
            <a:r>
              <a:t> </a:t>
            </a:r>
            <a:r>
              <a:rPr i="1"/>
              <a:t>Trust yourself</a:t>
            </a:r>
            <a:endParaRPr sz="2800"/>
          </a:p>
          <a:p>
            <a:pPr marL="742950" indent="-514350">
              <a:lnSpc>
                <a:spcPct val="90000"/>
              </a:lnSpc>
              <a:buSzPct val="100000"/>
              <a:buAutoNum type="arabicPeriod" startAt="3"/>
              <a:defRPr sz="3600">
                <a:solidFill>
                  <a:srgbClr val="FFFFFF"/>
                </a:solidFill>
                <a:latin typeface="Arial"/>
                <a:ea typeface="Arial"/>
                <a:cs typeface="Arial"/>
                <a:sym typeface="Arial"/>
              </a:defRPr>
            </a:pPr>
          </a:p>
        </p:txBody>
      </p:sp>
      <p:pic>
        <p:nvPicPr>
          <p:cNvPr id="251" name="image10.jpg" descr="http://www.quickmeme.com/img/b1/b1863ec001f174e2d9a3cc0ad89aad0cbf78ddd297256b891bd8ff4662f3f044.jpg"/>
          <p:cNvPicPr>
            <a:picLocks noChangeAspect="1"/>
          </p:cNvPicPr>
          <p:nvPr/>
        </p:nvPicPr>
        <p:blipFill>
          <a:blip r:embed="rId3">
            <a:extLst/>
          </a:blip>
          <a:srcRect l="0" t="2868" r="0" b="2856"/>
          <a:stretch>
            <a:fillRect/>
          </a:stretch>
        </p:blipFill>
        <p:spPr>
          <a:xfrm>
            <a:off x="5559443" y="3917920"/>
            <a:ext cx="3584557" cy="2514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4C98CC"/>
        </a:solidFill>
      </p:bgPr>
    </p:bg>
    <p:spTree>
      <p:nvGrpSpPr>
        <p:cNvPr id="1" name=""/>
        <p:cNvGrpSpPr/>
        <p:nvPr/>
      </p:nvGrpSpPr>
      <p:grpSpPr>
        <a:xfrm>
          <a:off x="0" y="0"/>
          <a:ext cx="0" cy="0"/>
          <a:chOff x="0" y="0"/>
          <a:chExt cx="0" cy="0"/>
        </a:xfrm>
      </p:grpSpPr>
      <p:sp>
        <p:nvSpPr>
          <p:cNvPr id="255" name="Shape 255"/>
          <p:cNvSpPr/>
          <p:nvPr>
            <p:ph type="title"/>
          </p:nvPr>
        </p:nvSpPr>
        <p:spPr>
          <a:xfrm>
            <a:off x="390606" y="2953542"/>
            <a:ext cx="8229601" cy="871859"/>
          </a:xfrm>
          <a:prstGeom prst="rect">
            <a:avLst/>
          </a:prstGeom>
        </p:spPr>
        <p:txBody>
          <a:bodyPr/>
          <a:lstStyle/>
          <a:p>
            <a:pPr/>
            <a:r>
              <a:t>Course Structure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9" name="Shape 259"/>
          <p:cNvSpPr/>
          <p:nvPr>
            <p:ph type="title"/>
          </p:nvPr>
        </p:nvSpPr>
        <p:spPr>
          <a:xfrm>
            <a:off x="304799" y="-1"/>
            <a:ext cx="5470528" cy="653856"/>
          </a:xfrm>
          <a:prstGeom prst="rect">
            <a:avLst/>
          </a:prstGeom>
        </p:spPr>
        <p:txBody>
          <a:bodyPr/>
          <a:lstStyle/>
          <a:p>
            <a:pPr/>
            <a:r>
              <a:t>Daily Schedule</a:t>
            </a:r>
          </a:p>
        </p:txBody>
      </p:sp>
      <p:sp>
        <p:nvSpPr>
          <p:cNvPr id="260" name="Shape 260"/>
          <p:cNvSpPr/>
          <p:nvPr/>
        </p:nvSpPr>
        <p:spPr>
          <a:xfrm>
            <a:off x="98425" y="747990"/>
            <a:ext cx="8947150" cy="52639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sz="2800">
                <a:latin typeface="Arial"/>
                <a:ea typeface="Arial"/>
                <a:cs typeface="Arial"/>
                <a:sym typeface="Arial"/>
              </a:defRPr>
            </a:pPr>
            <a:r>
              <a:t>For each class we’ll run through the following:</a:t>
            </a:r>
            <a:endParaRPr sz="2400"/>
          </a:p>
          <a:p>
            <a:pPr indent="228600" defTabSz="685800">
              <a:defRPr sz="15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Set Objectives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Brief Background Lecture</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Watch Me / Coding Demos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Code Discussions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In-Class Exercises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Project Work</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4" name="Shape 264"/>
          <p:cNvSpPr/>
          <p:nvPr>
            <p:ph type="title"/>
          </p:nvPr>
        </p:nvSpPr>
        <p:spPr>
          <a:xfrm>
            <a:off x="304799" y="-1"/>
            <a:ext cx="5470528" cy="653856"/>
          </a:xfrm>
          <a:prstGeom prst="rect">
            <a:avLst/>
          </a:prstGeom>
        </p:spPr>
        <p:txBody>
          <a:bodyPr/>
          <a:lstStyle/>
          <a:p>
            <a:pPr/>
            <a:r>
              <a:t>Daily Schedule</a:t>
            </a:r>
          </a:p>
        </p:txBody>
      </p:sp>
      <p:sp>
        <p:nvSpPr>
          <p:cNvPr id="265" name="Shape 265"/>
          <p:cNvSpPr/>
          <p:nvPr/>
        </p:nvSpPr>
        <p:spPr>
          <a:xfrm>
            <a:off x="98425" y="747990"/>
            <a:ext cx="8947150" cy="52639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sz="2800">
                <a:latin typeface="Arial"/>
                <a:ea typeface="Arial"/>
                <a:cs typeface="Arial"/>
                <a:sym typeface="Arial"/>
              </a:defRPr>
            </a:pPr>
            <a:r>
              <a:t>For each class we’ll run through the following:</a:t>
            </a:r>
            <a:endParaRPr sz="2400"/>
          </a:p>
          <a:p>
            <a:pPr indent="228600" defTabSz="685800">
              <a:defRPr sz="15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Set Objectives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Brief Background Lecture</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Watch Me / Coding Demos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Code Discussions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In-Class Exercises</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Project Work</a:t>
            </a:r>
          </a:p>
        </p:txBody>
      </p:sp>
      <p:sp>
        <p:nvSpPr>
          <p:cNvPr id="266" name="Shape 266"/>
          <p:cNvSpPr/>
          <p:nvPr/>
        </p:nvSpPr>
        <p:spPr>
          <a:xfrm>
            <a:off x="304800" y="3981689"/>
            <a:ext cx="3746705" cy="2334510"/>
          </a:xfrm>
          <a:prstGeom prst="rect">
            <a:avLst/>
          </a:prstGeom>
          <a:ln w="60325">
            <a:solidFill>
              <a:srgbClr val="FF0000"/>
            </a:solidFill>
            <a:miter/>
          </a:ln>
        </p:spPr>
        <p:txBody>
          <a:bodyPr lIns="45719" rIns="45719" anchor="ctr"/>
          <a:lstStyle/>
          <a:p>
            <a:pPr algn="ctr">
              <a:defRPr>
                <a:solidFill>
                  <a:srgbClr val="FFFFFF"/>
                </a:solidFill>
                <a:latin typeface="Arial"/>
                <a:ea typeface="Arial"/>
                <a:cs typeface="Arial"/>
                <a:sym typeface="Arial"/>
              </a:defRPr>
            </a:pPr>
          </a:p>
        </p:txBody>
      </p:sp>
      <p:sp>
        <p:nvSpPr>
          <p:cNvPr id="267" name="Shape 267"/>
          <p:cNvSpPr/>
          <p:nvPr/>
        </p:nvSpPr>
        <p:spPr>
          <a:xfrm>
            <a:off x="4181117" y="4770099"/>
            <a:ext cx="4845011" cy="48620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b="1" sz="2800" u="sng">
                <a:solidFill>
                  <a:srgbClr val="C00000"/>
                </a:solidFill>
                <a:latin typeface="Arial"/>
                <a:ea typeface="Arial"/>
                <a:cs typeface="Arial"/>
                <a:sym typeface="Arial"/>
              </a:defRPr>
            </a:lvl1pPr>
          </a:lstStyle>
          <a:p>
            <a:pPr/>
            <a:r>
              <a:t>The Super Important Stuff!!!</a:t>
            </a:r>
          </a:p>
        </p:txBody>
      </p:sp>
      <p:sp>
        <p:nvSpPr>
          <p:cNvPr id="268" name="Shape 268"/>
          <p:cNvSpPr/>
          <p:nvPr/>
        </p:nvSpPr>
        <p:spPr>
          <a:xfrm>
            <a:off x="4838491" y="5364612"/>
            <a:ext cx="3530264" cy="48620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defRPr i="1" sz="2800">
                <a:solidFill>
                  <a:srgbClr val="C00000"/>
                </a:solidFill>
                <a:latin typeface="Arial"/>
                <a:ea typeface="Arial"/>
                <a:cs typeface="Arial"/>
                <a:sym typeface="Arial"/>
              </a:defRPr>
            </a:lvl1pPr>
          </a:lstStyle>
          <a:p>
            <a:pPr/>
            <a:r>
              <a:t>i.e. Always be coding!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Shape 166"/>
          <p:cNvSpPr/>
          <p:nvPr>
            <p:ph type="title"/>
          </p:nvPr>
        </p:nvSpPr>
        <p:spPr>
          <a:xfrm>
            <a:off x="304800" y="-1"/>
            <a:ext cx="7620000" cy="653856"/>
          </a:xfrm>
          <a:prstGeom prst="rect">
            <a:avLst/>
          </a:prstGeom>
        </p:spPr>
        <p:txBody>
          <a:bodyPr/>
          <a:lstStyle/>
          <a:p>
            <a:pPr/>
            <a:r>
              <a:t>Quick Introductions! (30 seconds)</a:t>
            </a:r>
          </a:p>
        </p:txBody>
      </p:sp>
      <p:pic>
        <p:nvPicPr>
          <p:cNvPr id="167" name="image5.png" descr="http://i.imgur.com/HaKbP2R.png"/>
          <p:cNvPicPr>
            <a:picLocks noChangeAspect="1"/>
          </p:cNvPicPr>
          <p:nvPr/>
        </p:nvPicPr>
        <p:blipFill>
          <a:blip r:embed="rId3">
            <a:extLst/>
          </a:blip>
          <a:stretch>
            <a:fillRect/>
          </a:stretch>
        </p:blipFill>
        <p:spPr>
          <a:xfrm>
            <a:off x="6705600" y="3962400"/>
            <a:ext cx="2286000" cy="2286001"/>
          </a:xfrm>
          <a:prstGeom prst="rect">
            <a:avLst/>
          </a:prstGeom>
          <a:ln w="12700">
            <a:miter lim="400000"/>
          </a:ln>
        </p:spPr>
      </p:pic>
      <p:sp>
        <p:nvSpPr>
          <p:cNvPr id="168" name="Shape 168"/>
          <p:cNvSpPr/>
          <p:nvPr/>
        </p:nvSpPr>
        <p:spPr>
          <a:xfrm>
            <a:off x="196850" y="838200"/>
            <a:ext cx="8947150" cy="5655955"/>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3200">
                <a:latin typeface="Arial"/>
                <a:ea typeface="Arial"/>
                <a:cs typeface="Arial"/>
                <a:sym typeface="Arial"/>
              </a:defRPr>
            </a:pPr>
            <a:r>
              <a:t>Name</a:t>
            </a:r>
            <a:endParaRPr sz="1500"/>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3200">
                <a:latin typeface="Arial"/>
                <a:ea typeface="Arial"/>
                <a:cs typeface="Arial"/>
                <a:sym typeface="Arial"/>
              </a:defRPr>
            </a:pPr>
            <a:r>
              <a:t>Location</a:t>
            </a:r>
            <a:endParaRPr sz="1500"/>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3200">
                <a:latin typeface="Arial"/>
                <a:ea typeface="Arial"/>
                <a:cs typeface="Arial"/>
                <a:sym typeface="Arial"/>
              </a:defRPr>
            </a:pPr>
            <a:r>
              <a:t>Background (Career, Education, Interests)</a:t>
            </a:r>
            <a:endParaRPr sz="1500"/>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3200">
                <a:latin typeface="Arial"/>
                <a:ea typeface="Arial"/>
                <a:cs typeface="Arial"/>
                <a:sym typeface="Arial"/>
              </a:defRPr>
            </a:pPr>
            <a:r>
              <a:t>Why learn web development?</a:t>
            </a:r>
            <a:endParaRPr sz="2400"/>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1500">
                <a:latin typeface="Arial"/>
                <a:ea typeface="Arial"/>
                <a:cs typeface="Arial"/>
                <a:sym typeface="Arial"/>
              </a:defRPr>
            </a:pPr>
          </a:p>
          <a:p>
            <a:pPr marL="685800" indent="-457200" defTabSz="685800">
              <a:buSzPct val="100000"/>
              <a:buFont typeface="Arial"/>
              <a:buChar char="•"/>
              <a:defRPr sz="3200">
                <a:latin typeface="Arial"/>
                <a:ea typeface="Arial"/>
                <a:cs typeface="Arial"/>
                <a:sym typeface="Arial"/>
              </a:defRPr>
            </a:pPr>
            <a:r>
              <a:t>Fears about class?</a:t>
            </a:r>
            <a:endParaRPr sz="2400"/>
          </a:p>
          <a:p>
            <a:pPr marL="685800" indent="-457200" defTabSz="685800">
              <a:buSzPct val="100000"/>
              <a:buFont typeface="Arial"/>
              <a:buChar char="•"/>
              <a:defRPr sz="3200">
                <a:latin typeface="Arial"/>
                <a:ea typeface="Arial"/>
                <a:cs typeface="Arial"/>
                <a:sym typeface="Arial"/>
              </a:defRPr>
            </a:pPr>
          </a:p>
          <a:p>
            <a:pPr indent="228600" defTabSz="685800">
              <a:defRPr sz="32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2" name="Shape 272"/>
          <p:cNvSpPr/>
          <p:nvPr>
            <p:ph type="title"/>
          </p:nvPr>
        </p:nvSpPr>
        <p:spPr>
          <a:xfrm>
            <a:off x="304799" y="-1"/>
            <a:ext cx="5470528" cy="653856"/>
          </a:xfrm>
          <a:prstGeom prst="rect">
            <a:avLst/>
          </a:prstGeom>
        </p:spPr>
        <p:txBody>
          <a:bodyPr/>
          <a:lstStyle/>
          <a:p>
            <a:pPr/>
            <a:r>
              <a:t>Today’s Schedule</a:t>
            </a:r>
          </a:p>
        </p:txBody>
      </p:sp>
      <p:sp>
        <p:nvSpPr>
          <p:cNvPr id="273" name="Shape 273"/>
          <p:cNvSpPr/>
          <p:nvPr/>
        </p:nvSpPr>
        <p:spPr>
          <a:xfrm>
            <a:off x="98425" y="1066800"/>
            <a:ext cx="8947150" cy="470881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257175" indent="-257175" defTabSz="685800">
              <a:spcBef>
                <a:spcPts val="400"/>
              </a:spcBef>
              <a:buSzPct val="100000"/>
              <a:buFont typeface="Arial"/>
              <a:buChar char="•"/>
              <a:defRPr>
                <a:latin typeface="Arial"/>
                <a:ea typeface="Arial"/>
                <a:cs typeface="Arial"/>
                <a:sym typeface="Arial"/>
              </a:defRPr>
            </a:pPr>
            <a:r>
              <a:t>Students will get to know their classmates, Instructor, TA's, and Support Team.</a:t>
            </a:r>
            <a:endParaRPr sz="2400"/>
          </a:p>
          <a:p>
            <a:pPr marL="257175" indent="-257175" defTabSz="685800">
              <a:spcBef>
                <a:spcPts val="500"/>
              </a:spcBef>
              <a:buSzPct val="100000"/>
              <a:buFont typeface="Arial"/>
              <a:buChar char="•"/>
              <a:defRPr>
                <a:latin typeface="Arial"/>
                <a:ea typeface="Arial"/>
                <a:cs typeface="Arial"/>
                <a:sym typeface="Arial"/>
              </a:defRPr>
            </a:pPr>
          </a:p>
          <a:p>
            <a:pPr marL="257175" indent="-257175" defTabSz="685800">
              <a:spcBef>
                <a:spcPts val="400"/>
              </a:spcBef>
              <a:buSzPct val="100000"/>
              <a:buFont typeface="Arial"/>
              <a:buChar char="•"/>
              <a:defRPr>
                <a:latin typeface="Arial"/>
                <a:ea typeface="Arial"/>
                <a:cs typeface="Arial"/>
                <a:sym typeface="Arial"/>
              </a:defRPr>
            </a:pPr>
            <a:r>
              <a:t>Students will resolve any issues regarding pre-work and computer setup</a:t>
            </a:r>
            <a:endParaRPr sz="2400"/>
          </a:p>
          <a:p>
            <a:pPr marL="257175" indent="-257175" defTabSz="685800">
              <a:spcBef>
                <a:spcPts val="500"/>
              </a:spcBef>
              <a:buSzPct val="100000"/>
              <a:buFont typeface="Arial"/>
              <a:buChar char="•"/>
              <a:defRPr>
                <a:latin typeface="Arial"/>
                <a:ea typeface="Arial"/>
                <a:cs typeface="Arial"/>
                <a:sym typeface="Arial"/>
              </a:defRPr>
            </a:pPr>
          </a:p>
          <a:p>
            <a:pPr marL="257175" indent="-257175" defTabSz="685800">
              <a:spcBef>
                <a:spcPts val="400"/>
              </a:spcBef>
              <a:buSzPct val="100000"/>
              <a:buFont typeface="Arial"/>
              <a:buChar char="•"/>
              <a:defRPr>
                <a:latin typeface="Arial"/>
                <a:ea typeface="Arial"/>
                <a:cs typeface="Arial"/>
                <a:sym typeface="Arial"/>
              </a:defRPr>
            </a:pPr>
            <a:r>
              <a:t>Students will understand the course structure.</a:t>
            </a:r>
            <a:endParaRPr sz="2400"/>
          </a:p>
          <a:p>
            <a:pPr marL="257175" indent="-257175" defTabSz="685800">
              <a:spcBef>
                <a:spcPts val="500"/>
              </a:spcBef>
              <a:buSzPct val="100000"/>
              <a:buFont typeface="Arial"/>
              <a:buChar char="•"/>
              <a:defRPr>
                <a:latin typeface="Arial"/>
                <a:ea typeface="Arial"/>
                <a:cs typeface="Arial"/>
                <a:sym typeface="Arial"/>
              </a:defRPr>
            </a:pPr>
          </a:p>
          <a:p>
            <a:pPr marL="257175" indent="-257175" defTabSz="685800">
              <a:spcBef>
                <a:spcPts val="400"/>
              </a:spcBef>
              <a:buSzPct val="100000"/>
              <a:buFont typeface="Arial"/>
              <a:buChar char="•"/>
              <a:defRPr>
                <a:latin typeface="Arial"/>
                <a:ea typeface="Arial"/>
                <a:cs typeface="Arial"/>
                <a:sym typeface="Arial"/>
              </a:defRPr>
            </a:pPr>
            <a:r>
              <a:t>Students will learn common Terminal (Mac) / Git Bash (Windows) commands to set up your file and folder structures. </a:t>
            </a:r>
            <a:endParaRPr sz="2400"/>
          </a:p>
          <a:p>
            <a:pPr marL="257175" indent="-257175" defTabSz="685800">
              <a:spcBef>
                <a:spcPts val="500"/>
              </a:spcBef>
              <a:buSzPct val="100000"/>
              <a:buFont typeface="Arial"/>
              <a:buChar char="•"/>
              <a:defRPr>
                <a:latin typeface="Arial"/>
                <a:ea typeface="Arial"/>
                <a:cs typeface="Arial"/>
                <a:sym typeface="Arial"/>
              </a:defRPr>
            </a:pPr>
          </a:p>
          <a:p>
            <a:pPr marL="257175" indent="-257175" defTabSz="685800">
              <a:spcBef>
                <a:spcPts val="400"/>
              </a:spcBef>
              <a:buSzPct val="100000"/>
              <a:buFont typeface="Arial"/>
              <a:buChar char="•"/>
              <a:defRPr>
                <a:latin typeface="Arial"/>
                <a:ea typeface="Arial"/>
                <a:cs typeface="Arial"/>
                <a:sym typeface="Arial"/>
              </a:defRPr>
            </a:pPr>
            <a:r>
              <a:t>Students will be able to use common Terminal (Mac) / Git Bash (Windows) commands for web development.</a:t>
            </a:r>
            <a:endParaRPr sz="2400"/>
          </a:p>
          <a:p>
            <a:pPr marL="257175" indent="-257175" defTabSz="685800">
              <a:spcBef>
                <a:spcPts val="500"/>
              </a:spcBef>
              <a:buSzPct val="100000"/>
              <a:buFont typeface="Arial"/>
              <a:buChar char="•"/>
              <a:defRPr>
                <a:latin typeface="Arial"/>
                <a:ea typeface="Arial"/>
                <a:cs typeface="Arial"/>
                <a:sym typeface="Arial"/>
              </a:defRPr>
            </a:pPr>
          </a:p>
          <a:p>
            <a:pPr marL="257175" indent="-257175" defTabSz="685800">
              <a:spcBef>
                <a:spcPts val="400"/>
              </a:spcBef>
              <a:buSzPct val="100000"/>
              <a:buFont typeface="Arial"/>
              <a:buChar char="•"/>
              <a:defRPr>
                <a:latin typeface="Arial"/>
                <a:ea typeface="Arial"/>
                <a:cs typeface="Arial"/>
                <a:sym typeface="Arial"/>
              </a:defRPr>
            </a:pPr>
            <a:r>
              <a:t>Students will be able to set up a basic HTML document.</a:t>
            </a:r>
            <a:endParaRPr sz="2400"/>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7" name="Shape 277"/>
          <p:cNvSpPr/>
          <p:nvPr>
            <p:ph type="title"/>
          </p:nvPr>
        </p:nvSpPr>
        <p:spPr>
          <a:xfrm>
            <a:off x="390606" y="2953542"/>
            <a:ext cx="8229601" cy="871859"/>
          </a:xfrm>
          <a:prstGeom prst="rect">
            <a:avLst/>
          </a:prstGeom>
        </p:spPr>
        <p:txBody>
          <a:bodyPr/>
          <a:lstStyle/>
          <a:p>
            <a:pPr/>
            <a:r>
              <a:t>Pre-Work</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9" name="Shape 279"/>
          <p:cNvSpPr/>
          <p:nvPr>
            <p:ph type="title"/>
          </p:nvPr>
        </p:nvSpPr>
        <p:spPr>
          <a:xfrm>
            <a:off x="304799" y="-1"/>
            <a:ext cx="5470528" cy="653856"/>
          </a:xfrm>
          <a:prstGeom prst="rect">
            <a:avLst/>
          </a:prstGeom>
        </p:spPr>
        <p:txBody>
          <a:bodyPr/>
          <a:lstStyle/>
          <a:p>
            <a:pPr/>
            <a:r>
              <a:t>Software Checklist</a:t>
            </a:r>
          </a:p>
        </p:txBody>
      </p:sp>
      <p:sp>
        <p:nvSpPr>
          <p:cNvPr id="280" name="Shape 280"/>
          <p:cNvSpPr/>
          <p:nvPr/>
        </p:nvSpPr>
        <p:spPr>
          <a:xfrm>
            <a:off x="98425" y="747989"/>
            <a:ext cx="8947150" cy="52639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b="1" sz="1500">
                <a:latin typeface="Arial"/>
                <a:ea typeface="Arial"/>
                <a:cs typeface="Arial"/>
                <a:sym typeface="Arial"/>
              </a:defRPr>
            </a:pPr>
          </a:p>
          <a:p>
            <a:pPr indent="228600" defTabSz="685800">
              <a:defRPr sz="2800">
                <a:latin typeface="Arial"/>
                <a:ea typeface="Arial"/>
                <a:cs typeface="Arial"/>
                <a:sym typeface="Arial"/>
              </a:defRPr>
            </a:pPr>
            <a:r>
              <a:t>At this point, you should have each of these installed:</a:t>
            </a:r>
            <a:endParaRPr sz="2400"/>
          </a:p>
          <a:p>
            <a:pPr indent="228600" defTabSz="685800">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 Slack </a:t>
            </a:r>
            <a:endParaRPr sz="2400"/>
          </a:p>
          <a:p>
            <a:pPr marL="685800" indent="-457200" defTabSz="685800">
              <a:buSzPct val="100000"/>
              <a:buFont typeface="Wingdings"/>
              <a:buChar char="❑"/>
              <a:defRPr sz="2800">
                <a:latin typeface="Arial"/>
                <a:ea typeface="Arial"/>
                <a:cs typeface="Arial"/>
                <a:sym typeface="Arial"/>
              </a:defRPr>
            </a:pPr>
            <a:r>
              <a:t> Sublime Text 3</a:t>
            </a:r>
            <a:endParaRPr sz="2400"/>
          </a:p>
          <a:p>
            <a:pPr marL="685800" indent="-457200" defTabSz="685800">
              <a:buSzPct val="100000"/>
              <a:buFont typeface="Wingdings"/>
              <a:buChar char="❑"/>
              <a:defRPr sz="2800">
                <a:latin typeface="Arial"/>
                <a:ea typeface="Arial"/>
                <a:cs typeface="Arial"/>
                <a:sym typeface="Arial"/>
              </a:defRPr>
            </a:pPr>
            <a:r>
              <a:t> Git for Version Control</a:t>
            </a:r>
            <a:endParaRPr sz="2400"/>
          </a:p>
          <a:p>
            <a:pPr marL="685800" indent="-457200" defTabSz="685800">
              <a:buSzPct val="100000"/>
              <a:buFont typeface="Wingdings"/>
              <a:buChar char="❑"/>
              <a:defRPr sz="2800">
                <a:latin typeface="Arial"/>
                <a:ea typeface="Arial"/>
                <a:cs typeface="Arial"/>
                <a:sym typeface="Arial"/>
              </a:defRPr>
            </a:pPr>
            <a:r>
              <a:t> Git Bash (Windows) or Terminal (Mac)</a:t>
            </a:r>
            <a:endParaRPr sz="2400"/>
          </a:p>
          <a:p>
            <a:pPr marL="685800" indent="-457200" defTabSz="685800">
              <a:buSzPct val="100000"/>
              <a:buFont typeface="Wingdings"/>
              <a:buChar char="❑"/>
              <a:defRPr sz="2800">
                <a:latin typeface="Arial"/>
                <a:ea typeface="Arial"/>
                <a:cs typeface="Arial"/>
                <a:sym typeface="Arial"/>
              </a:defRPr>
            </a:pPr>
            <a:r>
              <a:t> Heroku Toolbelt</a:t>
            </a:r>
            <a:endParaRPr sz="2400"/>
          </a:p>
          <a:p>
            <a:pPr marL="685800" indent="-457200" defTabSz="685800">
              <a:buSzPct val="100000"/>
              <a:buFont typeface="Wingdings"/>
              <a:buChar char="❑"/>
              <a:defRPr sz="2800">
                <a:latin typeface="Arial"/>
                <a:ea typeface="Arial"/>
                <a:cs typeface="Arial"/>
                <a:sym typeface="Arial"/>
              </a:defRPr>
            </a:pPr>
            <a:r>
              <a:t> MySQL </a:t>
            </a:r>
            <a:endParaRPr sz="2400"/>
          </a:p>
          <a:p>
            <a:pPr marL="685800" indent="-457200" defTabSz="685800">
              <a:buSzPct val="100000"/>
              <a:buFont typeface="Wingdings"/>
              <a:buChar char="❑"/>
              <a:defRPr sz="2800">
                <a:latin typeface="Arial"/>
                <a:ea typeface="Arial"/>
                <a:cs typeface="Arial"/>
                <a:sym typeface="Arial"/>
              </a:defRPr>
            </a:pPr>
            <a:r>
              <a:t> Heidi SQL (Windows) or Sequel Pro (Mac)</a:t>
            </a:r>
            <a:endParaRPr sz="2400"/>
          </a:p>
          <a:p>
            <a:pPr marL="685800" indent="-457200" defTabSz="685800">
              <a:buSzPct val="100000"/>
              <a:buFont typeface="Wingdings"/>
              <a:buChar char="❑"/>
              <a:defRPr sz="2800">
                <a:latin typeface="Arial"/>
                <a:ea typeface="Arial"/>
                <a:cs typeface="Arial"/>
                <a:sym typeface="Arial"/>
              </a:defRPr>
            </a:pPr>
            <a:r>
              <a:t> Google Chrome</a:t>
            </a:r>
            <a:endParaRPr sz="2400"/>
          </a:p>
          <a:p>
            <a:pPr indent="228600" defTabSz="685800">
              <a:defRPr sz="28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4" name="Shape 284"/>
          <p:cNvSpPr/>
          <p:nvPr>
            <p:ph type="title"/>
          </p:nvPr>
        </p:nvSpPr>
        <p:spPr>
          <a:xfrm>
            <a:off x="304799" y="-1"/>
            <a:ext cx="5470528" cy="653856"/>
          </a:xfrm>
          <a:prstGeom prst="rect">
            <a:avLst/>
          </a:prstGeom>
        </p:spPr>
        <p:txBody>
          <a:bodyPr/>
          <a:lstStyle/>
          <a:p>
            <a:pPr/>
            <a:r>
              <a:t>Accounts Checklist</a:t>
            </a:r>
          </a:p>
        </p:txBody>
      </p:sp>
      <p:sp>
        <p:nvSpPr>
          <p:cNvPr id="285" name="Shape 285"/>
          <p:cNvSpPr/>
          <p:nvPr/>
        </p:nvSpPr>
        <p:spPr>
          <a:xfrm>
            <a:off x="98425" y="914399"/>
            <a:ext cx="8947150" cy="70800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sz="2800">
                <a:latin typeface="Arial"/>
                <a:ea typeface="Arial"/>
                <a:cs typeface="Arial"/>
                <a:sym typeface="Arial"/>
              </a:defRPr>
            </a:pPr>
            <a:r>
              <a:t>You should also now have accounts for:</a:t>
            </a:r>
          </a:p>
          <a:p>
            <a:pPr indent="228600" defTabSz="685800">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 GitHub (with SSH Integration)</a:t>
            </a:r>
            <a:endParaRPr sz="2400"/>
          </a:p>
          <a:p>
            <a:pPr marL="685800" indent="-457200" defTabSz="685800">
              <a:buSzPct val="100000"/>
              <a:buFont typeface="Wingdings"/>
              <a:buChar char="❑"/>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 Heroku</a:t>
            </a:r>
            <a:endParaRPr sz="2400"/>
          </a:p>
          <a:p>
            <a:pPr marL="685800" indent="-457200" defTabSz="685800">
              <a:buSzPct val="100000"/>
              <a:buFont typeface="Wingdings"/>
              <a:buChar char="❑"/>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 LinkedIn</a:t>
            </a:r>
            <a:endParaRPr sz="2400"/>
          </a:p>
          <a:p>
            <a:pPr marL="685800" indent="-457200" defTabSz="685800">
              <a:buSzPct val="100000"/>
              <a:buFont typeface="Wingdings"/>
              <a:buChar char="❑"/>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 Stack Overflow</a:t>
            </a:r>
            <a:endParaRPr sz="2400"/>
          </a:p>
          <a:p>
            <a:pPr marL="685800" indent="-457200" defTabSz="685800">
              <a:buSzPct val="100000"/>
              <a:buFont typeface="Wingdings"/>
              <a:buChar char="❑"/>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 Twitter</a:t>
            </a:r>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p>
          <a:p>
            <a:pPr indent="228600" defTabSz="685800">
              <a:defRPr sz="28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9" name="Shape 289"/>
          <p:cNvSpPr/>
          <p:nvPr>
            <p:ph type="title"/>
          </p:nvPr>
        </p:nvSpPr>
        <p:spPr>
          <a:xfrm>
            <a:off x="304799" y="-1"/>
            <a:ext cx="5470528" cy="653856"/>
          </a:xfrm>
          <a:prstGeom prst="rect">
            <a:avLst/>
          </a:prstGeom>
        </p:spPr>
        <p:txBody>
          <a:bodyPr/>
          <a:lstStyle/>
          <a:p>
            <a:pPr/>
            <a:r>
              <a:t>a</a:t>
            </a:r>
          </a:p>
        </p:txBody>
      </p:sp>
      <p:sp>
        <p:nvSpPr>
          <p:cNvPr id="290" name="Shape 290"/>
          <p:cNvSpPr/>
          <p:nvPr/>
        </p:nvSpPr>
        <p:spPr>
          <a:xfrm>
            <a:off x="98425" y="914399"/>
            <a:ext cx="8947150" cy="62672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sz="2800">
                <a:latin typeface="Arial"/>
                <a:ea typeface="Arial"/>
                <a:cs typeface="Arial"/>
                <a:sym typeface="Arial"/>
              </a:defRPr>
            </a:pPr>
            <a:r>
              <a:t>Let’s do some quick checks of the following</a:t>
            </a:r>
          </a:p>
          <a:p>
            <a:pPr indent="228600" defTabSz="685800">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Sublime Check</a:t>
            </a:r>
            <a:endParaRPr sz="2400"/>
          </a:p>
          <a:p>
            <a:pPr marL="685800" indent="-457200" defTabSz="685800">
              <a:buSzPct val="100000"/>
              <a:buFont typeface="Wingdings"/>
              <a:buChar char="✓"/>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Git Bash / Terminal Check</a:t>
            </a:r>
            <a:endParaRPr sz="2400"/>
          </a:p>
          <a:p>
            <a:pPr marL="685800" indent="-457200" defTabSz="685800">
              <a:buSzPct val="100000"/>
              <a:buFont typeface="Wingdings"/>
              <a:buChar char="✓"/>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Git Check</a:t>
            </a:r>
            <a:endParaRPr sz="2400"/>
          </a:p>
          <a:p>
            <a:pPr marL="685800" indent="-457200" defTabSz="685800">
              <a:buSzPct val="100000"/>
              <a:buFont typeface="Wingdings"/>
              <a:buChar char="✓"/>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r>
              <a:t>Heroku Check</a:t>
            </a:r>
          </a:p>
          <a:p>
            <a:pPr marL="685800" indent="-457200" defTabSz="685800">
              <a:buSzPct val="100000"/>
              <a:buFont typeface="Wingdings"/>
              <a:buChar char="❑"/>
              <a:defRPr sz="2800">
                <a:latin typeface="Arial"/>
                <a:ea typeface="Arial"/>
                <a:cs typeface="Arial"/>
                <a:sym typeface="Arial"/>
              </a:defRPr>
            </a:pPr>
          </a:p>
          <a:p>
            <a:pPr marL="685800" indent="-457200" defTabSz="685800">
              <a:buSzPct val="100000"/>
              <a:buFont typeface="Wingdings"/>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p>
          <a:p>
            <a:pPr indent="228600" defTabSz="685800">
              <a:defRPr sz="28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4" name="Shape 294"/>
          <p:cNvSpPr/>
          <p:nvPr>
            <p:ph type="title"/>
          </p:nvPr>
        </p:nvSpPr>
        <p:spPr>
          <a:xfrm>
            <a:off x="390606" y="2953542"/>
            <a:ext cx="8229601" cy="871859"/>
          </a:xfrm>
          <a:prstGeom prst="rect">
            <a:avLst/>
          </a:prstGeom>
        </p:spPr>
        <p:txBody>
          <a:bodyPr/>
          <a:lstStyle/>
          <a:p>
            <a:pPr/>
            <a:r>
              <a:t>On the Modern Web</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8" name="Shape 298"/>
          <p:cNvSpPr/>
          <p:nvPr>
            <p:ph type="title"/>
          </p:nvPr>
        </p:nvSpPr>
        <p:spPr>
          <a:xfrm>
            <a:off x="304799" y="-1"/>
            <a:ext cx="5470528" cy="653856"/>
          </a:xfrm>
          <a:prstGeom prst="rect">
            <a:avLst/>
          </a:prstGeom>
        </p:spPr>
        <p:txBody>
          <a:bodyPr/>
          <a:lstStyle/>
          <a:p>
            <a:pPr/>
            <a:r>
              <a:t>Full-Stack Development?</a:t>
            </a:r>
          </a:p>
        </p:txBody>
      </p:sp>
      <p:pic>
        <p:nvPicPr>
          <p:cNvPr id="299" name="image11.jpg" descr="http://cdn.meme.am/instances/64428700.jpg"/>
          <p:cNvPicPr>
            <a:picLocks noChangeAspect="1"/>
          </p:cNvPicPr>
          <p:nvPr/>
        </p:nvPicPr>
        <p:blipFill>
          <a:blip r:embed="rId3">
            <a:extLst/>
          </a:blip>
          <a:stretch>
            <a:fillRect/>
          </a:stretch>
        </p:blipFill>
        <p:spPr>
          <a:xfrm>
            <a:off x="1600200" y="990599"/>
            <a:ext cx="6400800" cy="517753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3" name="Shape 303"/>
          <p:cNvSpPr/>
          <p:nvPr>
            <p:ph type="title"/>
          </p:nvPr>
        </p:nvSpPr>
        <p:spPr>
          <a:xfrm>
            <a:off x="304799" y="-1"/>
            <a:ext cx="5470528" cy="653856"/>
          </a:xfrm>
          <a:prstGeom prst="rect">
            <a:avLst/>
          </a:prstGeom>
        </p:spPr>
        <p:txBody>
          <a:bodyPr/>
          <a:lstStyle/>
          <a:p>
            <a:pPr/>
            <a:r>
              <a:t>The “Magic” of YouTube</a:t>
            </a:r>
          </a:p>
        </p:txBody>
      </p:sp>
      <p:pic>
        <p:nvPicPr>
          <p:cNvPr id="304" name="image12.png"/>
          <p:cNvPicPr>
            <a:picLocks noChangeAspect="1"/>
          </p:cNvPicPr>
          <p:nvPr/>
        </p:nvPicPr>
        <p:blipFill>
          <a:blip r:embed="rId3">
            <a:extLst/>
          </a:blip>
          <a:stretch>
            <a:fillRect/>
          </a:stretch>
        </p:blipFill>
        <p:spPr>
          <a:xfrm>
            <a:off x="1181100" y="802186"/>
            <a:ext cx="7206085" cy="557366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8" name="Shape 308"/>
          <p:cNvSpPr/>
          <p:nvPr>
            <p:ph type="title"/>
          </p:nvPr>
        </p:nvSpPr>
        <p:spPr>
          <a:xfrm>
            <a:off x="304799" y="-1"/>
            <a:ext cx="5470528" cy="653856"/>
          </a:xfrm>
          <a:prstGeom prst="rect">
            <a:avLst/>
          </a:prstGeom>
        </p:spPr>
        <p:txBody>
          <a:bodyPr/>
          <a:lstStyle/>
          <a:p>
            <a:pPr/>
            <a:r>
              <a:t>Full-Stack Development</a:t>
            </a:r>
          </a:p>
        </p:txBody>
      </p:sp>
      <p:pic>
        <p:nvPicPr>
          <p:cNvPr id="309" name="image13.png" descr="C:\Users\ahaque89\Downloads\MEAN Deployment Strategy - Page 1 (2).png"/>
          <p:cNvPicPr>
            <a:picLocks noChangeAspect="1"/>
          </p:cNvPicPr>
          <p:nvPr/>
        </p:nvPicPr>
        <p:blipFill>
          <a:blip r:embed="rId3">
            <a:extLst/>
          </a:blip>
          <a:srcRect l="2424" t="13635" r="3150" b="5247"/>
          <a:stretch>
            <a:fillRect/>
          </a:stretch>
        </p:blipFill>
        <p:spPr>
          <a:xfrm>
            <a:off x="57398" y="740473"/>
            <a:ext cx="8948716" cy="4212062"/>
          </a:xfrm>
          <a:prstGeom prst="rect">
            <a:avLst/>
          </a:prstGeom>
          <a:ln w="12700">
            <a:miter lim="400000"/>
          </a:ln>
        </p:spPr>
      </p:pic>
      <p:sp>
        <p:nvSpPr>
          <p:cNvPr id="310" name="Shape 310"/>
          <p:cNvSpPr/>
          <p:nvPr/>
        </p:nvSpPr>
        <p:spPr>
          <a:xfrm>
            <a:off x="-2" y="4908484"/>
            <a:ext cx="9155743" cy="1492316"/>
          </a:xfrm>
          <a:prstGeom prst="rect">
            <a:avLst/>
          </a:prstGeom>
          <a:solidFill>
            <a:srgbClr val="2E75B6"/>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311" name="Shape 311"/>
          <p:cNvSpPr/>
          <p:nvPr/>
        </p:nvSpPr>
        <p:spPr>
          <a:xfrm>
            <a:off x="173841" y="5092005"/>
            <a:ext cx="8796317" cy="9594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buSzPct val="100000"/>
              <a:buFont typeface="Arial"/>
              <a:buChar char="•"/>
              <a:defRPr sz="2000">
                <a:solidFill>
                  <a:srgbClr val="FFFFFF"/>
                </a:solidFill>
                <a:latin typeface="Arial"/>
                <a:ea typeface="Arial"/>
                <a:cs typeface="Arial"/>
                <a:sym typeface="Arial"/>
              </a:defRPr>
            </a:pPr>
            <a:r>
              <a:t>In modern </a:t>
            </a:r>
            <a:r>
              <a:rPr b="1"/>
              <a:t>web applications </a:t>
            </a:r>
            <a:r>
              <a:t>there is a constant back-and-forth communication between the visuals displayed on the user’s browser (</a:t>
            </a:r>
            <a:r>
              <a:rPr b="1"/>
              <a:t>frontend) </a:t>
            </a:r>
            <a:r>
              <a:t>and the data and logic stored on the server (</a:t>
            </a:r>
            <a:r>
              <a:rPr b="1"/>
              <a:t>backend).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5" name="Shape 315"/>
          <p:cNvSpPr/>
          <p:nvPr>
            <p:ph type="title"/>
          </p:nvPr>
        </p:nvSpPr>
        <p:spPr>
          <a:xfrm>
            <a:off x="304799" y="-1"/>
            <a:ext cx="5470528" cy="653856"/>
          </a:xfrm>
          <a:prstGeom prst="rect">
            <a:avLst/>
          </a:prstGeom>
        </p:spPr>
        <p:txBody>
          <a:bodyPr/>
          <a:lstStyle/>
          <a:p>
            <a:pPr/>
            <a:r>
              <a:t>Full-Stack Development</a:t>
            </a:r>
          </a:p>
        </p:txBody>
      </p:sp>
      <p:pic>
        <p:nvPicPr>
          <p:cNvPr id="316" name="image13.png" descr="C:\Users\ahaque89\Downloads\MEAN Deployment Strategy - Page 1 (2).png"/>
          <p:cNvPicPr>
            <a:picLocks noChangeAspect="1"/>
          </p:cNvPicPr>
          <p:nvPr/>
        </p:nvPicPr>
        <p:blipFill>
          <a:blip r:embed="rId3">
            <a:extLst/>
          </a:blip>
          <a:srcRect l="2424" t="13635" r="3150" b="5247"/>
          <a:stretch>
            <a:fillRect/>
          </a:stretch>
        </p:blipFill>
        <p:spPr>
          <a:xfrm>
            <a:off x="57398" y="740473"/>
            <a:ext cx="8948716" cy="4212062"/>
          </a:xfrm>
          <a:prstGeom prst="rect">
            <a:avLst/>
          </a:prstGeom>
          <a:ln w="12700">
            <a:miter lim="400000"/>
          </a:ln>
        </p:spPr>
      </p:pic>
      <p:sp>
        <p:nvSpPr>
          <p:cNvPr id="317" name="Shape 317"/>
          <p:cNvSpPr/>
          <p:nvPr/>
        </p:nvSpPr>
        <p:spPr>
          <a:xfrm>
            <a:off x="-2" y="4908484"/>
            <a:ext cx="9155743" cy="1492316"/>
          </a:xfrm>
          <a:prstGeom prst="rect">
            <a:avLst/>
          </a:prstGeom>
          <a:solidFill>
            <a:srgbClr val="2E75B6"/>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318" name="Shape 318"/>
          <p:cNvSpPr/>
          <p:nvPr/>
        </p:nvSpPr>
        <p:spPr>
          <a:xfrm>
            <a:off x="173841" y="5181600"/>
            <a:ext cx="8796317" cy="9594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buSzPct val="100000"/>
              <a:buFont typeface="Arial"/>
              <a:buChar char="•"/>
              <a:defRPr b="1" sz="2000">
                <a:solidFill>
                  <a:srgbClr val="FFFFFF"/>
                </a:solidFill>
                <a:latin typeface="Arial"/>
                <a:ea typeface="Arial"/>
                <a:cs typeface="Arial"/>
                <a:sym typeface="Arial"/>
              </a:defRPr>
            </a:pPr>
            <a:r>
              <a:t>Full-Stack Development </a:t>
            </a:r>
            <a:r>
              <a:rPr b="0"/>
              <a:t>is the concept of building </a:t>
            </a:r>
            <a:r>
              <a:rPr i="1" u="sng"/>
              <a:t>every</a:t>
            </a:r>
            <a:r>
              <a:rPr b="0" i="1"/>
              <a:t> </a:t>
            </a:r>
            <a:r>
              <a:rPr b="0"/>
              <a:t>aspect of the web application – from the visuals and interactions, to the data transfer and processing.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Shape 172"/>
          <p:cNvSpPr/>
          <p:nvPr>
            <p:ph type="title"/>
          </p:nvPr>
        </p:nvSpPr>
        <p:spPr>
          <a:xfrm>
            <a:off x="304799" y="-1"/>
            <a:ext cx="5470528" cy="653856"/>
          </a:xfrm>
          <a:prstGeom prst="rect">
            <a:avLst/>
          </a:prstGeom>
        </p:spPr>
        <p:txBody>
          <a:bodyPr/>
          <a:lstStyle/>
          <a:p>
            <a:pPr/>
            <a:r>
              <a:t>Instructor = … ?</a:t>
            </a:r>
          </a:p>
        </p:txBody>
      </p:sp>
      <p:sp>
        <p:nvSpPr>
          <p:cNvPr id="173" name="Shape 173"/>
          <p:cNvSpPr/>
          <p:nvPr/>
        </p:nvSpPr>
        <p:spPr>
          <a:xfrm>
            <a:off x="196850" y="760689"/>
            <a:ext cx="8947150" cy="363831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indent="228600" defTabSz="685800">
              <a:defRPr b="1" sz="2800" u="sng">
                <a:latin typeface="Arial"/>
                <a:ea typeface="Arial"/>
                <a:cs typeface="Arial"/>
                <a:sym typeface="Arial"/>
              </a:defRPr>
            </a:pPr>
            <a:r>
              <a:t>Nick Bartlett</a:t>
            </a:r>
          </a:p>
          <a:p>
            <a:pPr marL="685800" indent="-457200" defTabSz="685800">
              <a:buSzPct val="100000"/>
              <a:buFont typeface="Arial"/>
              <a:buChar char="•"/>
              <a:defRPr b="1" sz="15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BS in Computer Science and Mathematics at UNC</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MS Candidate in Computer Science from UNC</a:t>
            </a:r>
            <a:endParaRPr sz="2400"/>
          </a:p>
          <a:p>
            <a:pPr marL="685800" indent="-457200" defTabSz="685800">
              <a:buSzPct val="100000"/>
              <a:buFont typeface="Arial"/>
              <a:buChar char="•"/>
              <a:defRPr sz="2800">
                <a:latin typeface="Arial"/>
                <a:ea typeface="Arial"/>
                <a:cs typeface="Arial"/>
                <a:sym typeface="Arial"/>
              </a:defRPr>
            </a:pPr>
          </a:p>
          <a:p>
            <a:pPr marL="685800" indent="-457200" defTabSz="685800">
              <a:buSzPct val="100000"/>
              <a:buFont typeface="Arial"/>
              <a:buChar char="•"/>
              <a:defRPr sz="2800">
                <a:latin typeface="Arial"/>
                <a:ea typeface="Arial"/>
                <a:cs typeface="Arial"/>
                <a:sym typeface="Arial"/>
              </a:defRPr>
            </a:pPr>
            <a:r>
              <a:t>Over 8 years coding, </a:t>
            </a:r>
            <a:r>
              <a:rPr sz="1500"/>
              <a:t>does web development every day and loves it.</a:t>
            </a:r>
            <a:endParaRPr sz="2400"/>
          </a:p>
          <a:p>
            <a:pPr marL="685800" indent="-457200" defTabSz="685800">
              <a:buSzPct val="100000"/>
              <a:buFont typeface="Arial"/>
              <a:buChar char="•"/>
              <a:defRPr sz="2800">
                <a:latin typeface="Arial"/>
                <a:ea typeface="Arial"/>
                <a:cs typeface="Arial"/>
                <a:sym typeface="Arial"/>
              </a:defRPr>
            </a:pPr>
          </a:p>
        </p:txBody>
      </p:sp>
      <p:sp>
        <p:nvSpPr>
          <p:cNvPr id="174" name="Shape 174"/>
          <p:cNvSpPr/>
          <p:nvPr/>
        </p:nvSpPr>
        <p:spPr>
          <a:xfrm>
            <a:off x="3429000" y="4326923"/>
            <a:ext cx="5726742" cy="15309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685800" indent="-457200">
              <a:buSzPct val="100000"/>
              <a:buFont typeface="Arial"/>
              <a:buChar char="•"/>
              <a:defRPr i="1" sz="3000">
                <a:latin typeface="Arial"/>
                <a:ea typeface="Arial"/>
                <a:cs typeface="Arial"/>
                <a:sym typeface="Arial"/>
              </a:defRPr>
            </a:pPr>
            <a:r>
              <a:t>LOVES</a:t>
            </a:r>
            <a:r>
              <a:rPr i="0"/>
              <a:t> teaching</a:t>
            </a:r>
            <a:endParaRPr i="0"/>
          </a:p>
          <a:p>
            <a:pPr marL="685800" indent="-457200">
              <a:buSzPct val="100000"/>
              <a:buFont typeface="Arial"/>
              <a:buChar char="•"/>
              <a:defRPr sz="3000">
                <a:latin typeface="Arial"/>
                <a:ea typeface="Arial"/>
                <a:cs typeface="Arial"/>
                <a:sym typeface="Arial"/>
              </a:defRPr>
            </a:pPr>
          </a:p>
          <a:p>
            <a:pPr marL="685800" indent="-457200">
              <a:buSzPct val="100000"/>
              <a:buFont typeface="Arial"/>
              <a:buChar char="•"/>
              <a:defRPr sz="2000">
                <a:latin typeface="Arial"/>
                <a:ea typeface="Arial"/>
                <a:cs typeface="Arial"/>
                <a:sym typeface="Arial"/>
              </a:defRPr>
            </a:pPr>
            <a:r>
              <a:t>Likes to rock climb, bike, and generally do things outdoors when he finds the time.</a:t>
            </a:r>
          </a:p>
        </p:txBody>
      </p:sp>
      <p:pic>
        <p:nvPicPr>
          <p:cNvPr id="175" name="highres_241632659.jpg"/>
          <p:cNvPicPr>
            <a:picLocks noChangeAspect="1"/>
          </p:cNvPicPr>
          <p:nvPr/>
        </p:nvPicPr>
        <p:blipFill>
          <a:blip r:embed="rId3">
            <a:extLst/>
          </a:blip>
          <a:stretch>
            <a:fillRect/>
          </a:stretch>
        </p:blipFill>
        <p:spPr>
          <a:xfrm>
            <a:off x="788144" y="3801527"/>
            <a:ext cx="2289622" cy="228962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2" name="Shape 322"/>
          <p:cNvSpPr/>
          <p:nvPr>
            <p:ph type="title"/>
          </p:nvPr>
        </p:nvSpPr>
        <p:spPr>
          <a:xfrm>
            <a:off x="304799" y="-1"/>
            <a:ext cx="5470528" cy="653856"/>
          </a:xfrm>
          <a:prstGeom prst="rect">
            <a:avLst/>
          </a:prstGeom>
        </p:spPr>
        <p:txBody>
          <a:bodyPr/>
          <a:lstStyle/>
          <a:p>
            <a:pPr/>
            <a:r>
              <a:t>Full-Stack Development</a:t>
            </a:r>
          </a:p>
        </p:txBody>
      </p:sp>
      <p:sp>
        <p:nvSpPr>
          <p:cNvPr id="323" name="Shape 323"/>
          <p:cNvSpPr/>
          <p:nvPr/>
        </p:nvSpPr>
        <p:spPr>
          <a:xfrm>
            <a:off x="0" y="1041306"/>
            <a:ext cx="3079750" cy="19271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HTML</a:t>
            </a:r>
            <a:endParaRPr sz="2400"/>
          </a:p>
          <a:p>
            <a:pPr marL="685800" indent="-457200" defTabSz="685800">
              <a:buSzPct val="100000"/>
              <a:buFont typeface="Arial"/>
              <a:buChar char="•"/>
              <a:defRPr sz="2000">
                <a:latin typeface="Arial"/>
                <a:ea typeface="Arial"/>
                <a:cs typeface="Arial"/>
                <a:sym typeface="Arial"/>
              </a:defRPr>
            </a:pPr>
            <a:r>
              <a:t>CSS</a:t>
            </a:r>
            <a:endParaRPr sz="2400"/>
          </a:p>
          <a:p>
            <a:pPr marL="685800" indent="-457200" defTabSz="685800">
              <a:buSzPct val="100000"/>
              <a:buFont typeface="Arial"/>
              <a:buChar char="•"/>
              <a:defRPr sz="2000">
                <a:latin typeface="Arial"/>
                <a:ea typeface="Arial"/>
                <a:cs typeface="Arial"/>
                <a:sym typeface="Arial"/>
              </a:defRPr>
            </a:pPr>
            <a:r>
              <a:t>JavaScript</a:t>
            </a:r>
          </a:p>
          <a:p>
            <a:pPr marL="685800" indent="-457200" defTabSz="685800">
              <a:buSzPct val="100000"/>
              <a:buFont typeface="Arial"/>
              <a:buChar char="•"/>
              <a:defRPr sz="2000">
                <a:latin typeface="Arial"/>
                <a:ea typeface="Arial"/>
                <a:cs typeface="Arial"/>
                <a:sym typeface="Arial"/>
              </a:defRPr>
            </a:pPr>
            <a:r>
              <a:t>jQuery</a:t>
            </a:r>
          </a:p>
          <a:p>
            <a:pPr marL="685800" indent="-457200" defTabSz="685800">
              <a:buSzPct val="100000"/>
              <a:buFont typeface="Arial"/>
              <a:buChar char="•"/>
              <a:defRPr sz="2000">
                <a:latin typeface="Arial"/>
                <a:ea typeface="Arial"/>
                <a:cs typeface="Arial"/>
                <a:sym typeface="Arial"/>
              </a:defRPr>
            </a:pPr>
            <a:r>
              <a:t>Bootstrap</a:t>
            </a:r>
            <a:endParaRPr sz="2400"/>
          </a:p>
          <a:p>
            <a:pPr marL="685800" indent="-457200" defTabSz="685800">
              <a:buSzPct val="100000"/>
              <a:buFont typeface="Arial"/>
              <a:buChar char="•"/>
              <a:defRPr sz="2000">
                <a:latin typeface="Arial"/>
                <a:ea typeface="Arial"/>
                <a:cs typeface="Arial"/>
                <a:sym typeface="Arial"/>
              </a:defRPr>
            </a:pPr>
            <a:r>
              <a:t>SEO</a:t>
            </a:r>
          </a:p>
        </p:txBody>
      </p:sp>
      <p:sp>
        <p:nvSpPr>
          <p:cNvPr id="324" name="Shape 324"/>
          <p:cNvSpPr/>
          <p:nvPr/>
        </p:nvSpPr>
        <p:spPr>
          <a:xfrm>
            <a:off x="2896000" y="1028449"/>
            <a:ext cx="1920876" cy="10508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Heroku</a:t>
            </a:r>
          </a:p>
          <a:p>
            <a:pPr marL="685800" indent="-457200" defTabSz="685800">
              <a:buSzPct val="100000"/>
              <a:buFont typeface="Arial"/>
              <a:buChar char="•"/>
              <a:defRPr sz="2000">
                <a:latin typeface="Arial"/>
                <a:ea typeface="Arial"/>
                <a:cs typeface="Arial"/>
                <a:sym typeface="Arial"/>
              </a:defRPr>
            </a:pPr>
            <a:r>
              <a:t>Git</a:t>
            </a:r>
            <a:endParaRPr sz="2400"/>
          </a:p>
          <a:p>
            <a:pPr marL="685800" indent="-457200" defTabSz="685800">
              <a:buSzPct val="100000"/>
              <a:buFont typeface="Arial"/>
              <a:buChar char="•"/>
              <a:defRPr sz="2000">
                <a:latin typeface="Arial"/>
                <a:ea typeface="Arial"/>
                <a:cs typeface="Arial"/>
                <a:sym typeface="Arial"/>
              </a:defRPr>
            </a:pPr>
            <a:r>
              <a:t>GitHub</a:t>
            </a:r>
          </a:p>
        </p:txBody>
      </p:sp>
      <p:sp>
        <p:nvSpPr>
          <p:cNvPr id="325" name="Shape 325"/>
          <p:cNvSpPr/>
          <p:nvPr/>
        </p:nvSpPr>
        <p:spPr>
          <a:xfrm>
            <a:off x="-1" y="3754837"/>
            <a:ext cx="3962403" cy="16350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APIs (Consuming)</a:t>
            </a:r>
            <a:endParaRPr sz="2400"/>
          </a:p>
          <a:p>
            <a:pPr marL="685800" indent="-457200" defTabSz="685800">
              <a:buSzPct val="100000"/>
              <a:buFont typeface="Arial"/>
              <a:buChar char="•"/>
              <a:defRPr sz="2000">
                <a:latin typeface="Arial"/>
                <a:ea typeface="Arial"/>
                <a:cs typeface="Arial"/>
                <a:sym typeface="Arial"/>
              </a:defRPr>
            </a:pPr>
            <a:r>
              <a:t>JSON</a:t>
            </a:r>
            <a:endParaRPr sz="2400"/>
          </a:p>
          <a:p>
            <a:pPr marL="685800" indent="-457200" defTabSz="685800">
              <a:buSzPct val="100000"/>
              <a:buFont typeface="Arial"/>
              <a:buChar char="•"/>
              <a:defRPr sz="2000">
                <a:latin typeface="Arial"/>
                <a:ea typeface="Arial"/>
                <a:cs typeface="Arial"/>
                <a:sym typeface="Arial"/>
              </a:defRPr>
            </a:pPr>
            <a:r>
              <a:t>AJAX</a:t>
            </a:r>
            <a:endParaRPr sz="2400"/>
          </a:p>
          <a:p>
            <a:pPr marL="685800" indent="-457200" defTabSz="685800">
              <a:buSzPct val="100000"/>
              <a:buFont typeface="Arial"/>
              <a:buChar char="•"/>
              <a:defRPr sz="2000">
                <a:latin typeface="Arial"/>
                <a:ea typeface="Arial"/>
                <a:cs typeface="Arial"/>
                <a:sym typeface="Arial"/>
              </a:defRPr>
            </a:pPr>
            <a:r>
              <a:t>Real Time Cloud Database via Firebase</a:t>
            </a:r>
          </a:p>
        </p:txBody>
      </p:sp>
      <p:sp>
        <p:nvSpPr>
          <p:cNvPr id="326" name="Shape 326"/>
          <p:cNvSpPr/>
          <p:nvPr/>
        </p:nvSpPr>
        <p:spPr>
          <a:xfrm>
            <a:off x="5101130" y="1011636"/>
            <a:ext cx="3841751" cy="30955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Templating Engines</a:t>
            </a:r>
            <a:endParaRPr sz="2400"/>
          </a:p>
          <a:p>
            <a:pPr marL="685800" indent="-457200" defTabSz="685800">
              <a:buSzPct val="100000"/>
              <a:buFont typeface="Arial"/>
              <a:buChar char="•"/>
              <a:defRPr sz="2000">
                <a:latin typeface="Arial"/>
                <a:ea typeface="Arial"/>
                <a:cs typeface="Arial"/>
                <a:sym typeface="Arial"/>
              </a:defRPr>
            </a:pPr>
            <a:r>
              <a:t>Sessions</a:t>
            </a:r>
            <a:endParaRPr sz="2400"/>
          </a:p>
          <a:p>
            <a:pPr marL="685800" indent="-457200" defTabSz="685800">
              <a:buSzPct val="100000"/>
              <a:buFont typeface="Arial"/>
              <a:buChar char="•"/>
              <a:defRPr sz="2000">
                <a:latin typeface="Arial"/>
                <a:ea typeface="Arial"/>
                <a:cs typeface="Arial"/>
                <a:sym typeface="Arial"/>
              </a:defRPr>
            </a:pPr>
            <a:r>
              <a:t>Writing tests</a:t>
            </a:r>
            <a:endParaRPr sz="2400"/>
          </a:p>
          <a:p>
            <a:pPr marL="685800" indent="-457200" defTabSz="685800">
              <a:buSzPct val="100000"/>
              <a:buFont typeface="Arial"/>
              <a:buChar char="•"/>
              <a:defRPr sz="2000">
                <a:latin typeface="Arial"/>
                <a:ea typeface="Arial"/>
                <a:cs typeface="Arial"/>
                <a:sym typeface="Arial"/>
              </a:defRPr>
            </a:pPr>
            <a:r>
              <a:t>Node.js</a:t>
            </a:r>
          </a:p>
          <a:p>
            <a:pPr marL="685800" indent="-457200" defTabSz="685800">
              <a:buSzPct val="100000"/>
              <a:buFont typeface="Arial"/>
              <a:buChar char="•"/>
              <a:defRPr sz="2000">
                <a:latin typeface="Arial"/>
                <a:ea typeface="Arial"/>
                <a:cs typeface="Arial"/>
                <a:sym typeface="Arial"/>
              </a:defRPr>
            </a:pPr>
            <a:r>
              <a:t>Express.js</a:t>
            </a:r>
          </a:p>
          <a:p>
            <a:pPr marL="685800" indent="-457200" defTabSz="685800">
              <a:buSzPct val="100000"/>
              <a:buFont typeface="Arial"/>
              <a:buChar char="•"/>
              <a:defRPr sz="2000">
                <a:latin typeface="Arial"/>
                <a:ea typeface="Arial"/>
                <a:cs typeface="Arial"/>
                <a:sym typeface="Arial"/>
              </a:defRPr>
            </a:pPr>
            <a:r>
              <a:t>Creating APIs</a:t>
            </a:r>
            <a:endParaRPr sz="2400"/>
          </a:p>
          <a:p>
            <a:pPr marL="685800" indent="-457200" defTabSz="685800">
              <a:buSzPct val="100000"/>
              <a:buFont typeface="Arial"/>
              <a:buChar char="•"/>
              <a:defRPr sz="2000">
                <a:latin typeface="Arial"/>
                <a:ea typeface="Arial"/>
                <a:cs typeface="Arial"/>
                <a:sym typeface="Arial"/>
              </a:defRPr>
            </a:pPr>
            <a:r>
              <a:t>MVC</a:t>
            </a:r>
            <a:endParaRPr sz="2400"/>
          </a:p>
          <a:p>
            <a:pPr marL="685800" indent="-457200" defTabSz="685800">
              <a:buSzPct val="100000"/>
              <a:buFont typeface="Arial"/>
              <a:buChar char="•"/>
              <a:defRPr sz="2000">
                <a:latin typeface="Arial"/>
                <a:ea typeface="Arial"/>
                <a:cs typeface="Arial"/>
                <a:sym typeface="Arial"/>
              </a:defRPr>
            </a:pPr>
            <a:r>
              <a:t>User Authentication</a:t>
            </a:r>
          </a:p>
          <a:p>
            <a:pPr marL="685800" indent="-457200" defTabSz="685800">
              <a:buSzPct val="100000"/>
              <a:buFont typeface="Arial"/>
              <a:buChar char="•"/>
              <a:defRPr sz="2000">
                <a:latin typeface="Arial"/>
                <a:ea typeface="Arial"/>
                <a:cs typeface="Arial"/>
                <a:sym typeface="Arial"/>
              </a:defRPr>
            </a:pPr>
            <a:r>
              <a:t>ORM (Sequelize)</a:t>
            </a:r>
            <a:endParaRPr sz="2400"/>
          </a:p>
          <a:p>
            <a:pPr marL="685800" indent="-457200" defTabSz="685800">
              <a:buSzPct val="100000"/>
              <a:buFont typeface="Arial"/>
              <a:buChar char="•"/>
              <a:defRPr sz="2000">
                <a:latin typeface="Arial"/>
                <a:ea typeface="Arial"/>
                <a:cs typeface="Arial"/>
                <a:sym typeface="Arial"/>
              </a:defRPr>
            </a:pPr>
            <a:r>
              <a:t>Meteor.js</a:t>
            </a:r>
          </a:p>
        </p:txBody>
      </p:sp>
      <p:sp>
        <p:nvSpPr>
          <p:cNvPr id="327" name="Shape 327"/>
          <p:cNvSpPr/>
          <p:nvPr/>
        </p:nvSpPr>
        <p:spPr>
          <a:xfrm>
            <a:off x="2940592" y="2832131"/>
            <a:ext cx="2130158" cy="7587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r>
              <a:t>MySQL</a:t>
            </a:r>
            <a:endParaRPr sz="2400"/>
          </a:p>
          <a:p>
            <a:pPr marL="685800" indent="-457200" defTabSz="685800">
              <a:buSzPct val="100000"/>
              <a:buFont typeface="Arial"/>
              <a:buChar char="•"/>
              <a:defRPr sz="2000">
                <a:latin typeface="Arial"/>
                <a:ea typeface="Arial"/>
                <a:cs typeface="Arial"/>
                <a:sym typeface="Arial"/>
              </a:defRPr>
            </a:pPr>
            <a:r>
              <a:t>MongoDB</a:t>
            </a:r>
          </a:p>
        </p:txBody>
      </p:sp>
      <p:sp>
        <p:nvSpPr>
          <p:cNvPr id="328" name="Shape 328"/>
          <p:cNvSpPr/>
          <p:nvPr/>
        </p:nvSpPr>
        <p:spPr>
          <a:xfrm>
            <a:off x="5070750" y="4460435"/>
            <a:ext cx="3049243" cy="13429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685800" indent="-457200" defTabSz="685800">
              <a:buSzPct val="100000"/>
              <a:buFont typeface="Arial"/>
              <a:buChar char="•"/>
              <a:defRPr sz="2000">
                <a:latin typeface="Arial"/>
                <a:ea typeface="Arial"/>
                <a:cs typeface="Arial"/>
                <a:sym typeface="Arial"/>
              </a:defRPr>
            </a:pPr>
          </a:p>
          <a:p>
            <a:pPr marL="685800" indent="-457200" defTabSz="685800">
              <a:buSzPct val="100000"/>
              <a:buFont typeface="Arial"/>
              <a:buChar char="•"/>
              <a:defRPr sz="2000">
                <a:latin typeface="Arial"/>
                <a:ea typeface="Arial"/>
                <a:cs typeface="Arial"/>
                <a:sym typeface="Arial"/>
              </a:defRPr>
            </a:pPr>
          </a:p>
          <a:p>
            <a:pPr marL="685800" indent="-457200" defTabSz="685800">
              <a:buSzPct val="100000"/>
              <a:buFont typeface="Arial"/>
              <a:buChar char="•"/>
              <a:defRPr sz="2000">
                <a:latin typeface="Arial"/>
                <a:ea typeface="Arial"/>
                <a:cs typeface="Arial"/>
                <a:sym typeface="Arial"/>
              </a:defRPr>
            </a:pPr>
            <a:r>
              <a:t>Algorithms</a:t>
            </a:r>
            <a:endParaRPr sz="2400"/>
          </a:p>
          <a:p>
            <a:pPr marL="685800" indent="-457200" defTabSz="685800">
              <a:buSzPct val="100000"/>
              <a:buFont typeface="Arial"/>
              <a:buChar char="•"/>
              <a:defRPr sz="2000">
                <a:latin typeface="Arial"/>
                <a:ea typeface="Arial"/>
                <a:cs typeface="Arial"/>
                <a:sym typeface="Arial"/>
              </a:defRPr>
            </a:pPr>
            <a:r>
              <a:t>Design Patterns</a:t>
            </a:r>
          </a:p>
        </p:txBody>
      </p:sp>
      <p:sp>
        <p:nvSpPr>
          <p:cNvPr id="329" name="Shape 329"/>
          <p:cNvSpPr/>
          <p:nvPr/>
        </p:nvSpPr>
        <p:spPr>
          <a:xfrm>
            <a:off x="464903" y="3349345"/>
            <a:ext cx="2305051"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API Interaction</a:t>
            </a:r>
          </a:p>
        </p:txBody>
      </p:sp>
      <p:sp>
        <p:nvSpPr>
          <p:cNvPr id="330" name="Shape 330"/>
          <p:cNvSpPr/>
          <p:nvPr/>
        </p:nvSpPr>
        <p:spPr>
          <a:xfrm>
            <a:off x="3382672" y="2471503"/>
            <a:ext cx="1905001"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Databases</a:t>
            </a:r>
          </a:p>
        </p:txBody>
      </p:sp>
      <p:sp>
        <p:nvSpPr>
          <p:cNvPr id="331" name="Shape 331"/>
          <p:cNvSpPr/>
          <p:nvPr/>
        </p:nvSpPr>
        <p:spPr>
          <a:xfrm>
            <a:off x="5504958" y="4708440"/>
            <a:ext cx="2592043"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CS Fundamentals </a:t>
            </a:r>
          </a:p>
        </p:txBody>
      </p:sp>
      <p:sp>
        <p:nvSpPr>
          <p:cNvPr id="332" name="Shape 332"/>
          <p:cNvSpPr/>
          <p:nvPr/>
        </p:nvSpPr>
        <p:spPr>
          <a:xfrm>
            <a:off x="438460" y="5554331"/>
            <a:ext cx="3904940"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Cutting Edge Development</a:t>
            </a:r>
          </a:p>
        </p:txBody>
      </p:sp>
      <p:sp>
        <p:nvSpPr>
          <p:cNvPr id="333" name="Shape 333"/>
          <p:cNvSpPr/>
          <p:nvPr/>
        </p:nvSpPr>
        <p:spPr>
          <a:xfrm>
            <a:off x="439688" y="634822"/>
            <a:ext cx="2181003"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The Browser</a:t>
            </a:r>
          </a:p>
        </p:txBody>
      </p:sp>
      <p:sp>
        <p:nvSpPr>
          <p:cNvPr id="334" name="Shape 334"/>
          <p:cNvSpPr/>
          <p:nvPr/>
        </p:nvSpPr>
        <p:spPr>
          <a:xfrm>
            <a:off x="3355059" y="634822"/>
            <a:ext cx="1905001"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Dev Tools</a:t>
            </a:r>
          </a:p>
        </p:txBody>
      </p:sp>
      <p:sp>
        <p:nvSpPr>
          <p:cNvPr id="335" name="Shape 335"/>
          <p:cNvSpPr/>
          <p:nvPr/>
        </p:nvSpPr>
        <p:spPr>
          <a:xfrm>
            <a:off x="5562982" y="609600"/>
            <a:ext cx="3522976" cy="4666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defTabSz="685800">
              <a:defRPr b="1" sz="2000" u="sng">
                <a:latin typeface="Arial"/>
                <a:ea typeface="Arial"/>
                <a:cs typeface="Arial"/>
                <a:sym typeface="Arial"/>
              </a:defRPr>
            </a:lvl1pPr>
          </a:lstStyle>
          <a:p>
            <a:pPr/>
            <a:r>
              <a:t>Server Side</a:t>
            </a:r>
          </a:p>
        </p:txBody>
      </p:sp>
      <p:sp>
        <p:nvSpPr>
          <p:cNvPr id="336" name="Shape 336"/>
          <p:cNvSpPr/>
          <p:nvPr/>
        </p:nvSpPr>
        <p:spPr>
          <a:xfrm>
            <a:off x="-3208" y="5867400"/>
            <a:ext cx="2213008" cy="4666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marL="685800" indent="-457200" defTabSz="685800">
              <a:buSzPct val="100000"/>
              <a:buFont typeface="Arial"/>
              <a:buChar char="•"/>
              <a:defRPr sz="2000">
                <a:latin typeface="Arial"/>
                <a:ea typeface="Arial"/>
                <a:cs typeface="Arial"/>
                <a:sym typeface="Arial"/>
              </a:defRPr>
            </a:lvl1pPr>
          </a:lstStyle>
          <a:p>
            <a:pPr/>
            <a:r>
              <a:t>React.js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0" name="Shape 340"/>
          <p:cNvSpPr/>
          <p:nvPr>
            <p:ph type="title"/>
          </p:nvPr>
        </p:nvSpPr>
        <p:spPr>
          <a:xfrm>
            <a:off x="390606" y="2953542"/>
            <a:ext cx="8229601" cy="871859"/>
          </a:xfrm>
          <a:prstGeom prst="rect">
            <a:avLst/>
          </a:prstGeom>
        </p:spPr>
        <p:txBody>
          <a:bodyPr/>
          <a:lstStyle/>
          <a:p>
            <a:pPr/>
            <a:r>
              <a:t>Let’s Get Crackin!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4" name="Shape 344"/>
          <p:cNvSpPr/>
          <p:nvPr>
            <p:ph type="title"/>
          </p:nvPr>
        </p:nvSpPr>
        <p:spPr>
          <a:xfrm>
            <a:off x="304799" y="-1"/>
            <a:ext cx="5470528" cy="653856"/>
          </a:xfrm>
          <a:prstGeom prst="rect">
            <a:avLst/>
          </a:prstGeom>
        </p:spPr>
        <p:txBody>
          <a:bodyPr/>
          <a:lstStyle/>
          <a:p>
            <a:pPr/>
            <a:r>
              <a:t>Intro to Console / Terminal</a:t>
            </a:r>
          </a:p>
        </p:txBody>
      </p:sp>
      <p:pic>
        <p:nvPicPr>
          <p:cNvPr id="345" name="image14.jpg" descr="http://cdn.osxdaily.com/wp-content/uploads/2013/02/better-looking-terminal-mac-os-x.jpg"/>
          <p:cNvPicPr>
            <a:picLocks noChangeAspect="1"/>
          </p:cNvPicPr>
          <p:nvPr/>
        </p:nvPicPr>
        <p:blipFill>
          <a:blip r:embed="rId3">
            <a:extLst/>
          </a:blip>
          <a:stretch>
            <a:fillRect/>
          </a:stretch>
        </p:blipFill>
        <p:spPr>
          <a:xfrm>
            <a:off x="990600" y="847004"/>
            <a:ext cx="7620000" cy="546919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9" name="Shape 349"/>
          <p:cNvSpPr/>
          <p:nvPr>
            <p:ph type="title"/>
          </p:nvPr>
        </p:nvSpPr>
        <p:spPr>
          <a:xfrm>
            <a:off x="304799" y="-1"/>
            <a:ext cx="5470528" cy="653856"/>
          </a:xfrm>
          <a:prstGeom prst="rect">
            <a:avLst/>
          </a:prstGeom>
        </p:spPr>
        <p:txBody>
          <a:bodyPr/>
          <a:lstStyle/>
          <a:p>
            <a:pPr/>
            <a:r>
              <a:t>INSTRUCTOR DEMO</a:t>
            </a:r>
          </a:p>
        </p:txBody>
      </p:sp>
      <p:sp>
        <p:nvSpPr>
          <p:cNvPr id="350" name="Shape 350"/>
          <p:cNvSpPr/>
          <p:nvPr/>
        </p:nvSpPr>
        <p:spPr>
          <a:xfrm>
            <a:off x="304800" y="1447800"/>
            <a:ext cx="8534400" cy="3429000"/>
          </a:xfrm>
          <a:prstGeom prst="rect">
            <a:avLst/>
          </a:prstGeom>
          <a:ln>
            <a:solidFill>
              <a:srgbClr val="5B9BD5"/>
            </a:solidFill>
          </a:ln>
          <a:extLst>
            <a:ext uri="{C572A759-6A51-4108-AA02-DFA0A04FC94B}">
              <ma14:wrappingTextBoxFlag xmlns:ma14="http://schemas.microsoft.com/office/mac/drawingml/2011/main" val="1"/>
            </a:ext>
          </a:extLst>
        </p:spPr>
        <p:txBody>
          <a:bodyPr lIns="45719" rIns="45719" anchor="ctr">
            <a:normAutofit fontScale="100000" lnSpcReduction="0"/>
          </a:bodyPr>
          <a:lstStyle/>
          <a:p>
            <a:pPr algn="ctr" defTabSz="685800">
              <a:defRPr b="1" i="1" sz="3600">
                <a:latin typeface="Arial"/>
                <a:ea typeface="Arial"/>
                <a:cs typeface="Arial"/>
                <a:sym typeface="Arial"/>
              </a:defRPr>
            </a:pPr>
            <a:r>
              <a:t>Instructor: Demo </a:t>
            </a:r>
            <a:endParaRPr sz="3300">
              <a:latin typeface="Calibri Light"/>
              <a:ea typeface="Calibri Light"/>
              <a:cs typeface="Calibri Light"/>
              <a:sym typeface="Calibri Light"/>
            </a:endParaRPr>
          </a:p>
          <a:p>
            <a:pPr algn="ctr" defTabSz="685800">
              <a:defRPr i="1" sz="3600">
                <a:latin typeface="Arial"/>
                <a:ea typeface="Arial"/>
                <a:cs typeface="Arial"/>
                <a:sym typeface="Arial"/>
              </a:defRPr>
            </a:pPr>
            <a:r>
              <a:t>(1-ConsoleCommands) </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4" name="Shape 354"/>
          <p:cNvSpPr/>
          <p:nvPr>
            <p:ph type="title"/>
          </p:nvPr>
        </p:nvSpPr>
        <p:spPr>
          <a:xfrm>
            <a:off x="304799" y="-1"/>
            <a:ext cx="5470528" cy="653856"/>
          </a:xfrm>
          <a:prstGeom prst="rect">
            <a:avLst/>
          </a:prstGeom>
        </p:spPr>
        <p:txBody>
          <a:bodyPr/>
          <a:lstStyle/>
          <a:p>
            <a:pPr/>
            <a:r>
              <a:t>&gt; YOUR TURN!</a:t>
            </a:r>
          </a:p>
        </p:txBody>
      </p:sp>
      <p:sp>
        <p:nvSpPr>
          <p:cNvPr id="355" name="Shape 355"/>
          <p:cNvSpPr/>
          <p:nvPr/>
        </p:nvSpPr>
        <p:spPr>
          <a:xfrm>
            <a:off x="-11742" y="689615"/>
            <a:ext cx="9155743" cy="5626583"/>
          </a:xfrm>
          <a:prstGeom prst="rect">
            <a:avLst/>
          </a:prstGeom>
          <a:solidFill>
            <a:srgbClr val="F2F2F2"/>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356" name="Shape 356"/>
          <p:cNvSpPr/>
          <p:nvPr/>
        </p:nvSpPr>
        <p:spPr>
          <a:xfrm>
            <a:off x="304800" y="914399"/>
            <a:ext cx="8686800" cy="358833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000">
                <a:latin typeface="Arial"/>
                <a:ea typeface="Arial"/>
                <a:cs typeface="Arial"/>
                <a:sym typeface="Arial"/>
              </a:defRPr>
            </a:pPr>
            <a:r>
              <a:t>Assignment:</a:t>
            </a:r>
            <a:endParaRPr u="sng"/>
          </a:p>
          <a:p>
            <a:pPr marL="342900" indent="-342900">
              <a:buSzPct val="100000"/>
              <a:buFont typeface="Arial"/>
              <a:buChar char="•"/>
              <a:defRPr sz="2000">
                <a:latin typeface="Arial"/>
                <a:ea typeface="Arial"/>
                <a:cs typeface="Arial"/>
                <a:sym typeface="Arial"/>
              </a:defRPr>
            </a:pPr>
            <a:r>
              <a:t>Make a folder on your desktop named code</a:t>
            </a:r>
          </a:p>
          <a:p>
            <a:pPr>
              <a:defRPr b="1" sz="2000">
                <a:latin typeface="Arial"/>
                <a:ea typeface="Arial"/>
                <a:cs typeface="Arial"/>
                <a:sym typeface="Arial"/>
              </a:defRPr>
            </a:pPr>
          </a:p>
          <a:p>
            <a:pPr marL="342900" indent="-342900">
              <a:buSzPct val="100000"/>
              <a:buFont typeface="Arial"/>
              <a:buChar char="•"/>
              <a:defRPr sz="2000">
                <a:latin typeface="Arial"/>
                <a:ea typeface="Arial"/>
                <a:cs typeface="Arial"/>
                <a:sym typeface="Arial"/>
              </a:defRPr>
            </a:pPr>
            <a:r>
              <a:t>Put all of you code that you do inside of that folder</a:t>
            </a:r>
          </a:p>
          <a:p>
            <a:pPr marL="342900" indent="-342900">
              <a:buSzPct val="100000"/>
              <a:buFont typeface="Arial"/>
              <a:buChar char="•"/>
              <a:defRPr b="1" sz="2000">
                <a:latin typeface="Arial"/>
                <a:ea typeface="Arial"/>
                <a:cs typeface="Arial"/>
                <a:sym typeface="Arial"/>
              </a:defRPr>
            </a:pPr>
          </a:p>
          <a:p>
            <a:pPr>
              <a:defRPr b="1" sz="2000">
                <a:latin typeface="Arial"/>
                <a:ea typeface="Arial"/>
                <a:cs typeface="Arial"/>
                <a:sym typeface="Arial"/>
              </a:defRPr>
            </a:pPr>
            <a:r>
              <a:t>Best Practices:</a:t>
            </a:r>
          </a:p>
          <a:p>
            <a:pPr marL="342900" indent="-342900">
              <a:buSzPct val="100000"/>
              <a:buFont typeface="Arial"/>
              <a:buChar char="•"/>
              <a:defRPr b="1" sz="2000">
                <a:latin typeface="Arial"/>
                <a:ea typeface="Arial"/>
                <a:cs typeface="Arial"/>
                <a:sym typeface="Arial"/>
              </a:defRPr>
            </a:pPr>
          </a:p>
          <a:p>
            <a:pPr marL="342900" indent="-342900">
              <a:buSzPct val="100000"/>
              <a:buFont typeface="Arial"/>
              <a:buChar char="•"/>
              <a:defRPr sz="2000">
                <a:latin typeface="Arial"/>
                <a:ea typeface="Arial"/>
                <a:cs typeface="Arial"/>
                <a:sym typeface="Arial"/>
              </a:defRPr>
            </a:pPr>
            <a:r>
              <a:t>Always use lowercase for folder and file names</a:t>
            </a:r>
          </a:p>
          <a:p>
            <a:pPr marL="342900" indent="-342900">
              <a:buSzPct val="100000"/>
              <a:buFont typeface="Arial"/>
              <a:buChar char="•"/>
              <a:defRPr sz="2000">
                <a:latin typeface="Arial"/>
                <a:ea typeface="Arial"/>
                <a:cs typeface="Arial"/>
                <a:sym typeface="Arial"/>
              </a:defRPr>
            </a:pPr>
          </a:p>
          <a:p>
            <a:pPr marL="342900" indent="-342900">
              <a:buSzPct val="100000"/>
              <a:buFont typeface="Arial"/>
              <a:buChar char="•"/>
              <a:defRPr sz="2000">
                <a:latin typeface="Arial"/>
                <a:ea typeface="Arial"/>
                <a:cs typeface="Arial"/>
                <a:sym typeface="Arial"/>
              </a:defRPr>
            </a:pPr>
            <a:r>
              <a:t>Never put in spaces in your folder and file names</a:t>
            </a:r>
          </a:p>
          <a:p>
            <a:pPr marL="342900" indent="-342900">
              <a:buSzPct val="100000"/>
              <a:buFont typeface="Arial"/>
              <a:buChar char="•"/>
              <a:defRPr sz="2000">
                <a:latin typeface="Arial"/>
                <a:ea typeface="Arial"/>
                <a:cs typeface="Arial"/>
                <a:sym typeface="Arial"/>
              </a:defRPr>
            </a:pPr>
          </a:p>
          <a:p>
            <a:pPr marL="342900" indent="-342900">
              <a:buSzPct val="100000"/>
              <a:buFont typeface="Arial"/>
              <a:buChar char="•"/>
              <a:defRPr sz="2000">
                <a:latin typeface="Arial"/>
                <a:ea typeface="Arial"/>
                <a:cs typeface="Arial"/>
                <a:sym typeface="Arial"/>
              </a:defRPr>
            </a:pPr>
            <a:r>
              <a:t>Use dashes to separate</a:t>
            </a:r>
          </a:p>
        </p:txBody>
      </p:sp>
      <p:sp>
        <p:nvSpPr>
          <p:cNvPr id="357" name="Shape 357"/>
          <p:cNvSpPr/>
          <p:nvPr/>
        </p:nvSpPr>
        <p:spPr>
          <a:xfrm>
            <a:off x="2895600" y="124824"/>
            <a:ext cx="6096000" cy="35066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r">
              <a:defRPr b="1">
                <a:latin typeface="Arial"/>
                <a:ea typeface="Arial"/>
                <a:cs typeface="Arial"/>
                <a:sym typeface="Arial"/>
              </a:defRPr>
            </a:pPr>
            <a:r>
              <a:t>Activity: </a:t>
            </a:r>
            <a:r>
              <a:rPr b="0"/>
              <a:t>Get Situated </a:t>
            </a:r>
            <a:r>
              <a:t>|  Suggested Time: </a:t>
            </a:r>
            <a:r>
              <a:rPr b="0"/>
              <a:t>1 min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1" name="Shape 361"/>
          <p:cNvSpPr/>
          <p:nvPr>
            <p:ph type="title"/>
          </p:nvPr>
        </p:nvSpPr>
        <p:spPr>
          <a:xfrm>
            <a:off x="304799" y="-1"/>
            <a:ext cx="5470528" cy="653856"/>
          </a:xfrm>
          <a:prstGeom prst="rect">
            <a:avLst/>
          </a:prstGeom>
        </p:spPr>
        <p:txBody>
          <a:bodyPr/>
          <a:lstStyle/>
          <a:p>
            <a:pPr/>
            <a:r>
              <a:t>&gt; YOUR TURN!</a:t>
            </a:r>
          </a:p>
        </p:txBody>
      </p:sp>
      <p:sp>
        <p:nvSpPr>
          <p:cNvPr id="362" name="Shape 362"/>
          <p:cNvSpPr/>
          <p:nvPr/>
        </p:nvSpPr>
        <p:spPr>
          <a:xfrm>
            <a:off x="-11742" y="689615"/>
            <a:ext cx="9155743" cy="5626583"/>
          </a:xfrm>
          <a:prstGeom prst="rect">
            <a:avLst/>
          </a:prstGeom>
          <a:solidFill>
            <a:srgbClr val="F2F2F2"/>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363" name="Shape 363"/>
          <p:cNvSpPr/>
          <p:nvPr/>
        </p:nvSpPr>
        <p:spPr>
          <a:xfrm>
            <a:off x="304800" y="914400"/>
            <a:ext cx="8686800" cy="50488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000">
                <a:latin typeface="Arial"/>
                <a:ea typeface="Arial"/>
                <a:cs typeface="Arial"/>
                <a:sym typeface="Arial"/>
              </a:defRPr>
            </a:pPr>
            <a:r>
              <a:t>Assignment:</a:t>
            </a:r>
          </a:p>
          <a:p>
            <a:pPr>
              <a:defRPr sz="2000">
                <a:latin typeface="Arial"/>
                <a:ea typeface="Arial"/>
                <a:cs typeface="Arial"/>
                <a:sym typeface="Arial"/>
              </a:defRPr>
            </a:pPr>
            <a:r>
              <a:t>From the Terminal / Console and using only the command line, create:</a:t>
            </a:r>
          </a:p>
          <a:p>
            <a:pP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A new folder with the name of first_day_stuff</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A new HTML file with the name of first_day.html</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Open the current folder containing the new HTML file.</a:t>
            </a:r>
          </a:p>
          <a:p>
            <a:pPr>
              <a:defRPr sz="2000">
                <a:latin typeface="Arial"/>
                <a:ea typeface="Arial"/>
                <a:cs typeface="Arial"/>
                <a:sym typeface="Arial"/>
              </a:defRPr>
            </a:pPr>
          </a:p>
          <a:p>
            <a:pPr>
              <a:defRPr b="1" sz="2000">
                <a:latin typeface="Arial"/>
                <a:ea typeface="Arial"/>
                <a:cs typeface="Arial"/>
                <a:sym typeface="Arial"/>
              </a:defRPr>
            </a:pPr>
            <a:r>
              <a:t>Bonus:</a:t>
            </a:r>
          </a:p>
          <a:p>
            <a:pPr marL="285750" indent="-285750">
              <a:buSzPct val="100000"/>
              <a:buFont typeface="Arial"/>
              <a:buChar char="•"/>
              <a:defRPr sz="2000">
                <a:latin typeface="Arial"/>
                <a:ea typeface="Arial"/>
                <a:cs typeface="Arial"/>
                <a:sym typeface="Arial"/>
              </a:defRPr>
            </a:pPr>
            <a:r>
              <a:t>Create multiple directories/folders with the names one_folder and second_folder in one command.</a:t>
            </a:r>
          </a:p>
          <a:p>
            <a:pPr marL="285750" indent="-285750">
              <a:buSzPct val="100000"/>
              <a:buFont typeface="Arial"/>
              <a:buChar char="•"/>
              <a:defRPr sz="2000">
                <a:latin typeface="Arial"/>
                <a:ea typeface="Arial"/>
                <a:cs typeface="Arial"/>
                <a:sym typeface="Arial"/>
              </a:defRPr>
            </a:pPr>
          </a:p>
          <a:p>
            <a:pPr marL="285750" indent="-285750">
              <a:buSzPct val="100000"/>
              <a:buFont typeface="Arial"/>
              <a:buChar char="•"/>
              <a:defRPr sz="2000">
                <a:latin typeface="Arial"/>
                <a:ea typeface="Arial"/>
                <a:cs typeface="Arial"/>
                <a:sym typeface="Arial"/>
              </a:defRPr>
            </a:pPr>
            <a:r>
              <a:t>Create multiple files with the names one.html and two.html in one command in the first_day_stuff directory.</a:t>
            </a:r>
          </a:p>
          <a:p>
            <a:pPr marL="285750" indent="-285750">
              <a:buSzPct val="100000"/>
              <a:buFont typeface="Arial"/>
              <a:buChar char="•"/>
              <a:defRPr sz="2000">
                <a:latin typeface="Arial"/>
                <a:ea typeface="Arial"/>
                <a:cs typeface="Arial"/>
                <a:sym typeface="Arial"/>
              </a:defRPr>
            </a:pPr>
          </a:p>
        </p:txBody>
      </p:sp>
      <p:sp>
        <p:nvSpPr>
          <p:cNvPr id="364" name="Shape 364"/>
          <p:cNvSpPr/>
          <p:nvPr/>
        </p:nvSpPr>
        <p:spPr>
          <a:xfrm>
            <a:off x="2895600" y="124824"/>
            <a:ext cx="6096000" cy="35066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r">
              <a:defRPr b="1">
                <a:latin typeface="Arial"/>
                <a:ea typeface="Arial"/>
                <a:cs typeface="Arial"/>
                <a:sym typeface="Arial"/>
              </a:defRPr>
            </a:pPr>
            <a:r>
              <a:t>Activity</a:t>
            </a:r>
            <a:r>
              <a:rPr b="0" i="1"/>
              <a:t>: </a:t>
            </a:r>
            <a:r>
              <a:rPr b="0"/>
              <a:t>Console Commands </a:t>
            </a:r>
            <a:r>
              <a:t>|  Suggested Time: </a:t>
            </a:r>
            <a:r>
              <a:rPr b="0"/>
              <a:t>12 min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8" name="Shape 368"/>
          <p:cNvSpPr/>
          <p:nvPr>
            <p:ph type="title"/>
          </p:nvPr>
        </p:nvSpPr>
        <p:spPr>
          <a:xfrm>
            <a:off x="304799" y="-1"/>
            <a:ext cx="5470528" cy="653856"/>
          </a:xfrm>
          <a:prstGeom prst="rect">
            <a:avLst/>
          </a:prstGeom>
        </p:spPr>
        <p:txBody>
          <a:bodyPr/>
          <a:lstStyle/>
          <a:p>
            <a:pPr/>
            <a:r>
              <a:t>Intro to Console</a:t>
            </a:r>
          </a:p>
        </p:txBody>
      </p:sp>
      <p:sp>
        <p:nvSpPr>
          <p:cNvPr id="369" name="Shape 369"/>
          <p:cNvSpPr/>
          <p:nvPr/>
        </p:nvSpPr>
        <p:spPr>
          <a:xfrm>
            <a:off x="1438275" y="1475143"/>
            <a:ext cx="6457951" cy="68359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685800">
              <a:lnSpc>
                <a:spcPct val="80000"/>
              </a:lnSpc>
              <a:defRPr b="1" i="1" sz="4200">
                <a:latin typeface="Arial"/>
                <a:ea typeface="Arial"/>
                <a:cs typeface="Arial"/>
                <a:sym typeface="Arial"/>
              </a:defRPr>
            </a:lvl1pPr>
          </a:lstStyle>
          <a:p>
            <a:pPr/>
            <a:r>
              <a:t>Discuss with Neighbors</a:t>
            </a:r>
          </a:p>
        </p:txBody>
      </p:sp>
      <p:pic>
        <p:nvPicPr>
          <p:cNvPr id="370" name="image15.jpg" descr="http://www.mememaker.net/static/images/memes/3481290.jpg"/>
          <p:cNvPicPr>
            <a:picLocks noChangeAspect="1"/>
          </p:cNvPicPr>
          <p:nvPr/>
        </p:nvPicPr>
        <p:blipFill>
          <a:blip r:embed="rId3">
            <a:extLst/>
          </a:blip>
          <a:stretch>
            <a:fillRect/>
          </a:stretch>
        </p:blipFill>
        <p:spPr>
          <a:xfrm>
            <a:off x="2514600" y="2490611"/>
            <a:ext cx="4270824" cy="353410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4" name="Shape 374"/>
          <p:cNvSpPr/>
          <p:nvPr>
            <p:ph type="title"/>
          </p:nvPr>
        </p:nvSpPr>
        <p:spPr>
          <a:xfrm>
            <a:off x="390606" y="2953542"/>
            <a:ext cx="8229601" cy="871859"/>
          </a:xfrm>
          <a:prstGeom prst="rect">
            <a:avLst/>
          </a:prstGeom>
        </p:spPr>
        <p:txBody>
          <a:bodyPr/>
          <a:lstStyle/>
          <a:p>
            <a:pPr/>
            <a:r>
              <a:t>Hello, HTML</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8" name="Shape 378"/>
          <p:cNvSpPr/>
          <p:nvPr>
            <p:ph type="title"/>
          </p:nvPr>
        </p:nvSpPr>
        <p:spPr>
          <a:xfrm>
            <a:off x="304799" y="-1"/>
            <a:ext cx="5470528" cy="653856"/>
          </a:xfrm>
          <a:prstGeom prst="rect">
            <a:avLst/>
          </a:prstGeom>
        </p:spPr>
        <p:txBody>
          <a:bodyPr/>
          <a:lstStyle/>
          <a:p>
            <a:pPr/>
            <a:r>
              <a:t>&lt;title&gt; Intro to HTML &lt;/title&gt;</a:t>
            </a:r>
          </a:p>
        </p:txBody>
      </p:sp>
      <p:pic>
        <p:nvPicPr>
          <p:cNvPr id="379" name="image16.png" descr="https://upload.wikimedia.org/wikipedia/commons/thumb/6/61/HTML5_logo_and_wordmark.svg/2000px-HTML5_logo_and_wordmark.svg.png"/>
          <p:cNvPicPr>
            <a:picLocks noChangeAspect="1"/>
          </p:cNvPicPr>
          <p:nvPr/>
        </p:nvPicPr>
        <p:blipFill>
          <a:blip r:embed="rId3">
            <a:extLst/>
          </a:blip>
          <a:stretch>
            <a:fillRect/>
          </a:stretch>
        </p:blipFill>
        <p:spPr>
          <a:xfrm>
            <a:off x="-2" y="897972"/>
            <a:ext cx="4101967" cy="4101966"/>
          </a:xfrm>
          <a:prstGeom prst="rect">
            <a:avLst/>
          </a:prstGeom>
          <a:ln w="12700">
            <a:miter lim="400000"/>
          </a:ln>
        </p:spPr>
      </p:pic>
      <p:pic>
        <p:nvPicPr>
          <p:cNvPr id="380" name="image17.jpg" descr="http://www.99lime.com/_bak/topics/you-only-need-10-tags/assets/example3.jpg"/>
          <p:cNvPicPr>
            <a:picLocks noChangeAspect="1"/>
          </p:cNvPicPr>
          <p:nvPr/>
        </p:nvPicPr>
        <p:blipFill>
          <a:blip r:embed="rId4">
            <a:extLst/>
          </a:blip>
          <a:stretch>
            <a:fillRect/>
          </a:stretch>
        </p:blipFill>
        <p:spPr>
          <a:xfrm>
            <a:off x="4127363" y="927158"/>
            <a:ext cx="4776298" cy="4141354"/>
          </a:xfrm>
          <a:prstGeom prst="rect">
            <a:avLst/>
          </a:prstGeom>
          <a:ln w="12700">
            <a:miter lim="400000"/>
          </a:ln>
        </p:spPr>
      </p:pic>
      <p:sp>
        <p:nvSpPr>
          <p:cNvPr id="381" name="Shape 381"/>
          <p:cNvSpPr/>
          <p:nvPr/>
        </p:nvSpPr>
        <p:spPr>
          <a:xfrm>
            <a:off x="-2" y="5127511"/>
            <a:ext cx="9155743" cy="1197090"/>
          </a:xfrm>
          <a:prstGeom prst="rect">
            <a:avLst/>
          </a:prstGeom>
          <a:solidFill>
            <a:srgbClr val="2E75B6"/>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382" name="Shape 382"/>
          <p:cNvSpPr/>
          <p:nvPr/>
        </p:nvSpPr>
        <p:spPr>
          <a:xfrm>
            <a:off x="173841" y="5257800"/>
            <a:ext cx="8796317" cy="9594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buSzPct val="100000"/>
              <a:buFont typeface="Arial"/>
              <a:buChar char="•"/>
              <a:defRPr b="1" sz="2000">
                <a:solidFill>
                  <a:srgbClr val="FFFFFF"/>
                </a:solidFill>
                <a:latin typeface="Arial"/>
                <a:ea typeface="Arial"/>
                <a:cs typeface="Arial"/>
                <a:sym typeface="Arial"/>
              </a:defRPr>
            </a:pPr>
            <a:r>
              <a:t>HTML </a:t>
            </a:r>
            <a:r>
              <a:rPr b="0"/>
              <a:t>is one of the three base languages behind </a:t>
            </a:r>
            <a:r>
              <a:rPr b="0" u="sng"/>
              <a:t>every single website</a:t>
            </a:r>
            <a:r>
              <a:rPr b="0"/>
              <a:t>.</a:t>
            </a:r>
            <a:endParaRPr b="0"/>
          </a:p>
          <a:p>
            <a:pPr marL="342900" indent="-342900">
              <a:buSzPct val="100000"/>
              <a:buFont typeface="Arial"/>
              <a:buChar char="•"/>
              <a:defRPr sz="2000">
                <a:solidFill>
                  <a:srgbClr val="FFFFFF"/>
                </a:solidFill>
                <a:latin typeface="Arial"/>
                <a:ea typeface="Arial"/>
                <a:cs typeface="Arial"/>
                <a:sym typeface="Arial"/>
              </a:defRPr>
            </a:pPr>
          </a:p>
          <a:p>
            <a:pPr marL="342900" indent="-342900">
              <a:buSzPct val="100000"/>
              <a:buFont typeface="Arial"/>
              <a:buChar char="•"/>
              <a:defRPr sz="2000">
                <a:solidFill>
                  <a:srgbClr val="FFFFFF"/>
                </a:solidFill>
                <a:latin typeface="Arial"/>
                <a:ea typeface="Arial"/>
                <a:cs typeface="Arial"/>
                <a:sym typeface="Arial"/>
              </a:defRPr>
            </a:pPr>
            <a:r>
              <a:t>It defines all of the basic content and a </a:t>
            </a:r>
            <a:r>
              <a:rPr i="1"/>
              <a:t>bit</a:t>
            </a:r>
            <a:r>
              <a:t> of formatting.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6" name="Shape 386"/>
          <p:cNvSpPr/>
          <p:nvPr>
            <p:ph type="title"/>
          </p:nvPr>
        </p:nvSpPr>
        <p:spPr>
          <a:xfrm>
            <a:off x="304799" y="-1"/>
            <a:ext cx="5470528" cy="653856"/>
          </a:xfrm>
          <a:prstGeom prst="rect">
            <a:avLst/>
          </a:prstGeom>
        </p:spPr>
        <p:txBody>
          <a:bodyPr/>
          <a:lstStyle/>
          <a:p>
            <a:pPr/>
            <a:r>
              <a:t>&gt; YOUR TURN</a:t>
            </a:r>
          </a:p>
        </p:txBody>
      </p:sp>
      <p:sp>
        <p:nvSpPr>
          <p:cNvPr id="387" name="Shape 387"/>
          <p:cNvSpPr/>
          <p:nvPr/>
        </p:nvSpPr>
        <p:spPr>
          <a:xfrm>
            <a:off x="-11742" y="689615"/>
            <a:ext cx="9155743" cy="5626583"/>
          </a:xfrm>
          <a:prstGeom prst="rect">
            <a:avLst/>
          </a:prstGeom>
          <a:solidFill>
            <a:srgbClr val="F2F2F2"/>
          </a:solidFill>
          <a:ln w="12700">
            <a:miter lim="400000"/>
          </a:ln>
        </p:spPr>
        <p:txBody>
          <a:bodyPr lIns="45719" rIns="45719" anchor="ctr"/>
          <a:lstStyle/>
          <a:p>
            <a:pPr algn="ctr">
              <a:defRPr>
                <a:solidFill>
                  <a:srgbClr val="FFFFFF"/>
                </a:solidFill>
                <a:latin typeface="Arial"/>
                <a:ea typeface="Arial"/>
                <a:cs typeface="Arial"/>
                <a:sym typeface="Arial"/>
              </a:defRPr>
            </a:pPr>
          </a:p>
        </p:txBody>
      </p:sp>
      <p:sp>
        <p:nvSpPr>
          <p:cNvPr id="388" name="Shape 388"/>
          <p:cNvSpPr/>
          <p:nvPr/>
        </p:nvSpPr>
        <p:spPr>
          <a:xfrm>
            <a:off x="304800" y="914399"/>
            <a:ext cx="8686800" cy="515126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a:latin typeface="Arial"/>
                <a:ea typeface="Arial"/>
                <a:cs typeface="Arial"/>
                <a:sym typeface="Arial"/>
              </a:defRPr>
            </a:pPr>
            <a:r>
              <a:t>Assignment:</a:t>
            </a:r>
          </a:p>
          <a:p>
            <a:pPr>
              <a:defRPr>
                <a:latin typeface="Arial"/>
                <a:ea typeface="Arial"/>
                <a:cs typeface="Arial"/>
                <a:sym typeface="Arial"/>
              </a:defRPr>
            </a:pPr>
            <a:r>
              <a:t>In a new HTML file, create the basic structure of an HTML document and include the following in it:</a:t>
            </a:r>
          </a:p>
          <a:p>
            <a:pPr marL="342900" indent="-342900">
              <a:buSzPct val="100000"/>
              <a:buFont typeface="Arial"/>
              <a:buChar char="•"/>
              <a:defRPr>
                <a:latin typeface="Arial"/>
                <a:ea typeface="Arial"/>
                <a:cs typeface="Arial"/>
                <a:sym typeface="Arial"/>
              </a:defRPr>
            </a:pPr>
            <a:r>
              <a:t> DOCTYPE declaration</a:t>
            </a:r>
          </a:p>
          <a:p>
            <a:pPr marL="342900" indent="-342900">
              <a:buSzPct val="100000"/>
              <a:buFont typeface="Arial"/>
              <a:buChar char="•"/>
              <a:defRPr>
                <a:latin typeface="Arial"/>
                <a:ea typeface="Arial"/>
                <a:cs typeface="Arial"/>
                <a:sym typeface="Arial"/>
              </a:defRPr>
            </a:pPr>
            <a:r>
              <a:t> Head tag with a title tag</a:t>
            </a:r>
          </a:p>
          <a:p>
            <a:pPr marL="342900" indent="-342900">
              <a:buSzPct val="100000"/>
              <a:buFont typeface="Arial"/>
              <a:buChar char="•"/>
              <a:defRPr>
                <a:latin typeface="Arial"/>
                <a:ea typeface="Arial"/>
                <a:cs typeface="Arial"/>
                <a:sym typeface="Arial"/>
              </a:defRPr>
            </a:pPr>
            <a:r>
              <a:t> H1 tag with a title of your choice</a:t>
            </a:r>
          </a:p>
          <a:p>
            <a:pPr marL="342900" indent="-342900">
              <a:buSzPct val="100000"/>
              <a:buFont typeface="Arial"/>
              <a:buChar char="•"/>
              <a:defRPr>
                <a:latin typeface="Arial"/>
                <a:ea typeface="Arial"/>
                <a:cs typeface="Arial"/>
                <a:sym typeface="Arial"/>
              </a:defRPr>
            </a:pPr>
            <a:r>
              <a:t> Embed an image</a:t>
            </a:r>
          </a:p>
          <a:p>
            <a:pPr marL="342900" indent="-342900">
              <a:buSzPct val="100000"/>
              <a:buFont typeface="Arial"/>
              <a:buChar char="•"/>
              <a:defRPr>
                <a:latin typeface="Arial"/>
                <a:ea typeface="Arial"/>
                <a:cs typeface="Arial"/>
                <a:sym typeface="Arial"/>
              </a:defRPr>
            </a:pPr>
            <a:r>
              <a:t> Create the following three links on your page:</a:t>
            </a:r>
          </a:p>
          <a:p>
            <a:pPr marL="342900" indent="-342900">
              <a:buSzPct val="100000"/>
              <a:buFont typeface="Arial"/>
              <a:buChar char="•"/>
              <a:defRPr>
                <a:latin typeface="Arial"/>
                <a:ea typeface="Arial"/>
                <a:cs typeface="Arial"/>
                <a:sym typeface="Arial"/>
              </a:defRPr>
            </a:pPr>
            <a:r>
              <a:t>  One link that is target="_blank" so that it opens a new tab when clicked on.</a:t>
            </a:r>
          </a:p>
          <a:p>
            <a:pPr marL="342900" indent="-342900">
              <a:buSzPct val="100000"/>
              <a:buFont typeface="Arial"/>
              <a:buChar char="•"/>
              <a:defRPr>
                <a:latin typeface="Arial"/>
                <a:ea typeface="Arial"/>
                <a:cs typeface="Arial"/>
                <a:sym typeface="Arial"/>
              </a:defRPr>
            </a:pPr>
            <a:r>
              <a:t>  Make the second link bold.</a:t>
            </a:r>
          </a:p>
          <a:p>
            <a:pPr marL="342900" indent="-342900">
              <a:buSzPct val="100000"/>
              <a:buFont typeface="Arial"/>
              <a:buChar char="•"/>
              <a:defRPr>
                <a:latin typeface="Arial"/>
                <a:ea typeface="Arial"/>
                <a:cs typeface="Arial"/>
                <a:sym typeface="Arial"/>
              </a:defRPr>
            </a:pPr>
            <a:r>
              <a:t>  Make the third link a placeholder so it goes nowhere.</a:t>
            </a:r>
          </a:p>
          <a:p>
            <a:pPr>
              <a:defRPr>
                <a:latin typeface="Arial"/>
                <a:ea typeface="Arial"/>
                <a:cs typeface="Arial"/>
                <a:sym typeface="Arial"/>
              </a:defRPr>
            </a:pPr>
          </a:p>
          <a:p>
            <a:pPr>
              <a:defRPr b="1">
                <a:latin typeface="Arial"/>
                <a:ea typeface="Arial"/>
                <a:cs typeface="Arial"/>
                <a:sym typeface="Arial"/>
              </a:defRPr>
            </a:pPr>
            <a:r>
              <a:t>Bonus:</a:t>
            </a:r>
          </a:p>
          <a:p>
            <a:pPr marL="342900" indent="-342900">
              <a:buSzPct val="100000"/>
              <a:buFont typeface="Arial"/>
              <a:buChar char="•"/>
              <a:defRPr>
                <a:latin typeface="Arial"/>
                <a:ea typeface="Arial"/>
                <a:cs typeface="Arial"/>
                <a:sym typeface="Arial"/>
              </a:defRPr>
            </a:pPr>
            <a:r>
              <a:t>Create an ordered list of steps to make a sandwich.</a:t>
            </a:r>
          </a:p>
          <a:p>
            <a:pPr marL="342900" indent="-342900">
              <a:buSzPct val="100000"/>
              <a:buFont typeface="Arial"/>
              <a:buChar char="•"/>
              <a:defRPr>
                <a:latin typeface="Arial"/>
                <a:ea typeface="Arial"/>
                <a:cs typeface="Arial"/>
                <a:sym typeface="Arial"/>
              </a:defRPr>
            </a:pPr>
            <a:r>
              <a:t>Create an unordered list of 5 bands/musicians you like.</a:t>
            </a:r>
          </a:p>
          <a:p>
            <a:pPr marL="342900" indent="-342900">
              <a:buSzPct val="100000"/>
              <a:buFont typeface="Arial"/>
              <a:buChar char="•"/>
              <a:defRPr>
                <a:latin typeface="Arial"/>
                <a:ea typeface="Arial"/>
                <a:cs typeface="Arial"/>
                <a:sym typeface="Arial"/>
              </a:defRPr>
            </a:pPr>
            <a:r>
              <a:t>Create a table with 2 columns (animal class, animal name) and have 4 rows of animals </a:t>
            </a:r>
          </a:p>
          <a:p>
            <a:pPr marL="342900" indent="-342900">
              <a:buSzPct val="100000"/>
              <a:buFont typeface="Arial"/>
              <a:buChar char="•"/>
              <a:defRPr>
                <a:latin typeface="Arial"/>
                <a:ea typeface="Arial"/>
                <a:cs typeface="Arial"/>
                <a:sym typeface="Arial"/>
              </a:defRPr>
            </a:pPr>
            <a:r>
              <a:t>Use an alternate way of separating links without line breaks.</a:t>
            </a:r>
          </a:p>
          <a:p>
            <a:pPr marL="342900" indent="-342900">
              <a:buSzPct val="100000"/>
              <a:buFont typeface="Arial"/>
              <a:buChar char="•"/>
              <a:defRPr>
                <a:latin typeface="Arial"/>
                <a:ea typeface="Arial"/>
                <a:cs typeface="Arial"/>
                <a:sym typeface="Arial"/>
              </a:defRPr>
            </a:pPr>
            <a:r>
              <a:t>Embed a Youtube video of your favorite band/musician.</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ph type="title"/>
          </p:nvPr>
        </p:nvSpPr>
        <p:spPr>
          <a:xfrm>
            <a:off x="304799" y="-1"/>
            <a:ext cx="5470528" cy="653856"/>
          </a:xfrm>
          <a:prstGeom prst="rect">
            <a:avLst/>
          </a:prstGeom>
        </p:spPr>
        <p:txBody>
          <a:bodyPr/>
          <a:lstStyle/>
          <a:p>
            <a:pPr/>
            <a:r>
              <a:t>Some Cool Stuff I Made…</a:t>
            </a:r>
          </a:p>
        </p:txBody>
      </p:sp>
      <p:pic>
        <p:nvPicPr>
          <p:cNvPr id="180" name="pasted-image.png"/>
          <p:cNvPicPr>
            <a:picLocks noChangeAspect="1"/>
          </p:cNvPicPr>
          <p:nvPr/>
        </p:nvPicPr>
        <p:blipFill>
          <a:blip r:embed="rId3">
            <a:extLst/>
          </a:blip>
          <a:stretch>
            <a:fillRect/>
          </a:stretch>
        </p:blipFill>
        <p:spPr>
          <a:xfrm>
            <a:off x="132648" y="725320"/>
            <a:ext cx="8987049" cy="696168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2" name="Shape 392"/>
          <p:cNvSpPr/>
          <p:nvPr>
            <p:ph type="title"/>
          </p:nvPr>
        </p:nvSpPr>
        <p:spPr>
          <a:xfrm>
            <a:off x="304799" y="-1"/>
            <a:ext cx="5470528" cy="653856"/>
          </a:xfrm>
          <a:prstGeom prst="rect">
            <a:avLst/>
          </a:prstGeom>
        </p:spPr>
        <p:txBody>
          <a:bodyPr/>
          <a:lstStyle/>
          <a:p>
            <a:pPr/>
            <a:r>
              <a:t>&lt;title&gt; Intro to HTML &lt;/title&gt;</a:t>
            </a:r>
          </a:p>
        </p:txBody>
      </p:sp>
      <p:sp>
        <p:nvSpPr>
          <p:cNvPr id="393" name="Shape 393"/>
          <p:cNvSpPr/>
          <p:nvPr/>
        </p:nvSpPr>
        <p:spPr>
          <a:xfrm>
            <a:off x="3208820" y="3013216"/>
            <a:ext cx="6457951" cy="942812"/>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defTabSz="685800">
              <a:defRPr b="1" i="1" sz="6000">
                <a:latin typeface="Arial"/>
                <a:ea typeface="Arial"/>
                <a:cs typeface="Arial"/>
                <a:sym typeface="Arial"/>
              </a:defRPr>
            </a:lvl1pPr>
          </a:lstStyle>
          <a:p>
            <a:pPr/>
            <a:r>
              <a:t>How’d it go?</a:t>
            </a:r>
          </a:p>
        </p:txBody>
      </p:sp>
      <p:pic>
        <p:nvPicPr>
          <p:cNvPr id="394" name="image18.jpg" descr="http://static1.squarespace.com/static/553ac67be4b0301603207af9/t/557d4704e4b05efa91181261/1434273541516/question+answer+meme"/>
          <p:cNvPicPr>
            <a:picLocks noChangeAspect="1"/>
          </p:cNvPicPr>
          <p:nvPr/>
        </p:nvPicPr>
        <p:blipFill>
          <a:blip r:embed="rId3">
            <a:extLst/>
          </a:blip>
          <a:stretch>
            <a:fillRect/>
          </a:stretch>
        </p:blipFill>
        <p:spPr>
          <a:xfrm>
            <a:off x="330200" y="1498852"/>
            <a:ext cx="3447706" cy="409727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8" name="Shape 398"/>
          <p:cNvSpPr/>
          <p:nvPr>
            <p:ph type="title"/>
          </p:nvPr>
        </p:nvSpPr>
        <p:spPr>
          <a:xfrm>
            <a:off x="390606" y="2953542"/>
            <a:ext cx="8229601" cy="871859"/>
          </a:xfrm>
          <a:prstGeom prst="rect">
            <a:avLst/>
          </a:prstGeom>
        </p:spPr>
        <p:txBody>
          <a:bodyPr/>
          <a:lstStyle/>
          <a:p>
            <a:pPr/>
            <a:r>
              <a:t>Homework!</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4B96CB"/>
        </a:solidFill>
      </p:bgPr>
    </p:bg>
    <p:spTree>
      <p:nvGrpSpPr>
        <p:cNvPr id="1" name=""/>
        <p:cNvGrpSpPr/>
        <p:nvPr/>
      </p:nvGrpSpPr>
      <p:grpSpPr>
        <a:xfrm>
          <a:off x="0" y="0"/>
          <a:ext cx="0" cy="0"/>
          <a:chOff x="0" y="0"/>
          <a:chExt cx="0" cy="0"/>
        </a:xfrm>
      </p:grpSpPr>
      <p:sp>
        <p:nvSpPr>
          <p:cNvPr id="184" name="Shape 184"/>
          <p:cNvSpPr/>
          <p:nvPr>
            <p:ph type="title"/>
          </p:nvPr>
        </p:nvSpPr>
        <p:spPr>
          <a:xfrm>
            <a:off x="390606" y="2953542"/>
            <a:ext cx="8229601" cy="871859"/>
          </a:xfrm>
          <a:prstGeom prst="rect">
            <a:avLst/>
          </a:prstGeom>
        </p:spPr>
        <p:txBody>
          <a:bodyPr/>
          <a:lstStyle/>
          <a:p>
            <a:pPr/>
            <a:r>
              <a:t>The Path of Learning</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6" name="Shape 186"/>
          <p:cNvSpPr/>
          <p:nvPr>
            <p:ph type="title"/>
          </p:nvPr>
        </p:nvSpPr>
        <p:spPr>
          <a:xfrm>
            <a:off x="304799" y="-1"/>
            <a:ext cx="5470528" cy="653856"/>
          </a:xfrm>
          <a:prstGeom prst="rect">
            <a:avLst/>
          </a:prstGeom>
        </p:spPr>
        <p:txBody>
          <a:bodyPr/>
          <a:lstStyle/>
          <a:p>
            <a:pPr/>
            <a:r>
              <a:t>Common Student Goals</a:t>
            </a:r>
          </a:p>
        </p:txBody>
      </p:sp>
      <p:sp>
        <p:nvSpPr>
          <p:cNvPr id="187" name="Shape 187"/>
          <p:cNvSpPr/>
          <p:nvPr/>
        </p:nvSpPr>
        <p:spPr>
          <a:xfrm>
            <a:off x="590336" y="1490933"/>
            <a:ext cx="8032751"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algn="ctr" defTabSz="685800">
              <a:defRPr sz="2000">
                <a:latin typeface="Arial"/>
                <a:ea typeface="Arial"/>
                <a:cs typeface="Arial"/>
                <a:sym typeface="Arial"/>
              </a:defRPr>
            </a:lvl1pPr>
          </a:lstStyle>
          <a:p>
            <a:pPr/>
            <a:r>
              <a:t>“Hope to make something of myself one day…”</a:t>
            </a:r>
          </a:p>
        </p:txBody>
      </p:sp>
      <p:sp>
        <p:nvSpPr>
          <p:cNvPr id="188" name="Shape 188"/>
          <p:cNvSpPr/>
          <p:nvPr/>
        </p:nvSpPr>
        <p:spPr>
          <a:xfrm>
            <a:off x="971335" y="863612"/>
            <a:ext cx="7270751"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algn="ctr" defTabSz="685800">
              <a:defRPr sz="2000">
                <a:latin typeface="Arial"/>
                <a:ea typeface="Arial"/>
                <a:cs typeface="Arial"/>
                <a:sym typeface="Arial"/>
              </a:defRPr>
            </a:lvl1pPr>
          </a:lstStyle>
          <a:p>
            <a:pPr/>
            <a:r>
              <a:t>“To land a solid career.. and be able to support a family.”</a:t>
            </a:r>
          </a:p>
        </p:txBody>
      </p:sp>
      <p:sp>
        <p:nvSpPr>
          <p:cNvPr id="189" name="Shape 189"/>
          <p:cNvSpPr/>
          <p:nvPr/>
        </p:nvSpPr>
        <p:spPr>
          <a:xfrm>
            <a:off x="971335" y="2195888"/>
            <a:ext cx="7270751" cy="4666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algn="ctr" defTabSz="685800">
              <a:defRPr sz="2000">
                <a:latin typeface="Arial"/>
                <a:ea typeface="Arial"/>
                <a:cs typeface="Arial"/>
                <a:sym typeface="Arial"/>
              </a:defRPr>
            </a:lvl1pPr>
          </a:lstStyle>
          <a:p>
            <a:pPr/>
            <a:r>
              <a:t>“An opportunity to be more creative in my day-to-day work.”</a:t>
            </a:r>
          </a:p>
        </p:txBody>
      </p:sp>
      <p:sp>
        <p:nvSpPr>
          <p:cNvPr id="190" name="Shape 190"/>
          <p:cNvSpPr/>
          <p:nvPr/>
        </p:nvSpPr>
        <p:spPr>
          <a:xfrm>
            <a:off x="1324240" y="2807535"/>
            <a:ext cx="6564943" cy="4666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algn="ctr" defTabSz="685800">
              <a:defRPr sz="2000">
                <a:latin typeface="Arial"/>
                <a:ea typeface="Arial"/>
                <a:cs typeface="Arial"/>
                <a:sym typeface="Arial"/>
              </a:defRPr>
            </a:lvl1pPr>
          </a:lstStyle>
          <a:p>
            <a:pPr/>
            <a:r>
              <a:t>“…to get a better paying job.”</a:t>
            </a:r>
          </a:p>
        </p:txBody>
      </p:sp>
      <p:sp>
        <p:nvSpPr>
          <p:cNvPr id="191" name="Shape 191"/>
          <p:cNvSpPr/>
          <p:nvPr/>
        </p:nvSpPr>
        <p:spPr>
          <a:xfrm>
            <a:off x="412322" y="3467315"/>
            <a:ext cx="8388778" cy="4666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algn="ctr" defTabSz="685800">
              <a:defRPr sz="2000">
                <a:latin typeface="Arial"/>
                <a:ea typeface="Arial"/>
                <a:cs typeface="Arial"/>
                <a:sym typeface="Arial"/>
              </a:defRPr>
            </a:lvl1pPr>
          </a:lstStyle>
          <a:p>
            <a:pPr/>
            <a:r>
              <a:t>“I want nothing more in the entire world than to be a game designer.”</a:t>
            </a:r>
          </a:p>
        </p:txBody>
      </p:sp>
      <p:sp>
        <p:nvSpPr>
          <p:cNvPr id="192" name="Shape 192"/>
          <p:cNvSpPr/>
          <p:nvPr/>
        </p:nvSpPr>
        <p:spPr>
          <a:xfrm>
            <a:off x="412322" y="4121746"/>
            <a:ext cx="8388778" cy="4666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algn="ctr" defTabSz="685800">
              <a:defRPr sz="2000">
                <a:latin typeface="Arial"/>
                <a:ea typeface="Arial"/>
                <a:cs typeface="Arial"/>
                <a:sym typeface="Arial"/>
              </a:defRPr>
            </a:lvl1pPr>
          </a:lstStyle>
          <a:p>
            <a:pPr/>
            <a:r>
              <a:t>“Change careers and become a web developer.”</a:t>
            </a:r>
          </a:p>
        </p:txBody>
      </p:sp>
      <p:sp>
        <p:nvSpPr>
          <p:cNvPr id="193" name="Shape 193"/>
          <p:cNvSpPr/>
          <p:nvPr/>
        </p:nvSpPr>
        <p:spPr>
          <a:xfrm>
            <a:off x="412322" y="4781658"/>
            <a:ext cx="8388778" cy="4666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algn="ctr" defTabSz="685800">
              <a:defRPr sz="2000">
                <a:latin typeface="Arial"/>
                <a:ea typeface="Arial"/>
                <a:cs typeface="Arial"/>
                <a:sym typeface="Arial"/>
              </a:defRPr>
            </a:lvl1pPr>
          </a:lstStyle>
          <a:p>
            <a:pPr/>
            <a:r>
              <a:t>“…to build mastery. To learn a skill that I haven’t yet explored.”</a:t>
            </a:r>
          </a:p>
        </p:txBody>
      </p:sp>
      <p:sp>
        <p:nvSpPr>
          <p:cNvPr id="194" name="Shape 194"/>
          <p:cNvSpPr/>
          <p:nvPr/>
        </p:nvSpPr>
        <p:spPr>
          <a:xfrm>
            <a:off x="412322" y="5486400"/>
            <a:ext cx="8388778" cy="46664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indent="228600" algn="ctr" defTabSz="685800">
              <a:defRPr sz="2000">
                <a:latin typeface="Arial"/>
                <a:ea typeface="Arial"/>
                <a:cs typeface="Arial"/>
                <a:sym typeface="Arial"/>
              </a:defRPr>
            </a:lvl1pPr>
          </a:lstStyle>
          <a:p>
            <a:pPr/>
            <a:r>
              <a:t>“[a chapter] better than the last.”</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8" name="Shape 198"/>
          <p:cNvSpPr/>
          <p:nvPr>
            <p:ph type="title"/>
          </p:nvPr>
        </p:nvSpPr>
        <p:spPr>
          <a:xfrm>
            <a:off x="304799" y="-1"/>
            <a:ext cx="5470528" cy="653856"/>
          </a:xfrm>
          <a:prstGeom prst="rect">
            <a:avLst/>
          </a:prstGeom>
        </p:spPr>
        <p:txBody>
          <a:bodyPr/>
          <a:lstStyle/>
          <a:p>
            <a:pPr/>
            <a:r>
              <a:t>Your Goal = Our Goal</a:t>
            </a:r>
          </a:p>
        </p:txBody>
      </p:sp>
      <p:sp>
        <p:nvSpPr>
          <p:cNvPr id="199" name="Shape 199"/>
          <p:cNvSpPr/>
          <p:nvPr/>
        </p:nvSpPr>
        <p:spPr>
          <a:xfrm>
            <a:off x="289559" y="762000"/>
            <a:ext cx="8583816" cy="351772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r>
              <a:t>As instructors, </a:t>
            </a:r>
            <a:endParaRPr sz="2800"/>
          </a:p>
          <a:p>
            <a:pPr indent="228600" algn="ctr">
              <a:lnSpc>
                <a:spcPct val="90000"/>
              </a:lnSpc>
              <a:defRPr b="1" sz="3200">
                <a:latin typeface="Arial"/>
                <a:ea typeface="Arial"/>
                <a:cs typeface="Arial"/>
                <a:sym typeface="Arial"/>
              </a:defRPr>
            </a:pPr>
            <a:r>
              <a:t>We take your goals </a:t>
            </a:r>
            <a:r>
              <a:rPr u="sng"/>
              <a:t>very, </a:t>
            </a:r>
            <a:r>
              <a:rPr i="1" u="sng"/>
              <a:t>very</a:t>
            </a:r>
            <a:r>
              <a:rPr u="sng"/>
              <a:t> seriously.</a:t>
            </a:r>
            <a:endParaRPr u="sng"/>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Shape 203"/>
          <p:cNvSpPr/>
          <p:nvPr>
            <p:ph type="title"/>
          </p:nvPr>
        </p:nvSpPr>
        <p:spPr>
          <a:xfrm>
            <a:off x="304799" y="-1"/>
            <a:ext cx="5470528" cy="653856"/>
          </a:xfrm>
          <a:prstGeom prst="rect">
            <a:avLst/>
          </a:prstGeom>
        </p:spPr>
        <p:txBody>
          <a:bodyPr/>
          <a:lstStyle/>
          <a:p>
            <a:pPr/>
            <a:r>
              <a:t>Support Team</a:t>
            </a:r>
          </a:p>
        </p:txBody>
      </p:sp>
      <p:sp>
        <p:nvSpPr>
          <p:cNvPr id="204" name="Shape 204"/>
          <p:cNvSpPr/>
          <p:nvPr/>
        </p:nvSpPr>
        <p:spPr>
          <a:xfrm>
            <a:off x="289559" y="762000"/>
            <a:ext cx="8583816" cy="559990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nSpc>
                <a:spcPct val="90000"/>
              </a:lnSpc>
              <a:defRPr b="1" sz="1500">
                <a:latin typeface="Arial"/>
                <a:ea typeface="Arial"/>
                <a:cs typeface="Arial"/>
                <a:sym typeface="Arial"/>
              </a:defRPr>
            </a:pPr>
          </a:p>
          <a:p>
            <a:pPr indent="228600">
              <a:lnSpc>
                <a:spcPct val="90000"/>
              </a:lnSpc>
              <a:defRPr b="1" sz="3200">
                <a:latin typeface="Arial"/>
                <a:ea typeface="Arial"/>
                <a:cs typeface="Arial"/>
                <a:sym typeface="Arial"/>
              </a:defRPr>
            </a:pPr>
            <a:r>
              <a:t>Our Promise:</a:t>
            </a:r>
            <a:endParaRPr sz="2800"/>
          </a:p>
          <a:p>
            <a:pPr indent="228600">
              <a:lnSpc>
                <a:spcPct val="90000"/>
              </a:lnSpc>
              <a:defRPr sz="2400">
                <a:latin typeface="Arial"/>
                <a:ea typeface="Arial"/>
                <a:cs typeface="Arial"/>
                <a:sym typeface="Arial"/>
              </a:defRPr>
            </a:pPr>
            <a:r>
              <a:t>If you’re willing to put in the time – and you take our advice, we’re here to help you </a:t>
            </a:r>
            <a:r>
              <a:rPr u="sng"/>
              <a:t>100% of the way</a:t>
            </a:r>
            <a:r>
              <a:t>. </a:t>
            </a:r>
            <a:endParaRPr sz="2800"/>
          </a:p>
          <a:p>
            <a:pPr indent="228600">
              <a:lnSpc>
                <a:spcPct val="90000"/>
              </a:lnSpc>
              <a:defRPr sz="2400">
                <a:latin typeface="Arial"/>
                <a:ea typeface="Arial"/>
                <a:cs typeface="Arial"/>
                <a:sym typeface="Arial"/>
              </a:defRPr>
            </a:pPr>
          </a:p>
          <a:p>
            <a:pPr indent="228600">
              <a:lnSpc>
                <a:spcPct val="90000"/>
              </a:lnSpc>
              <a:defRPr sz="2400">
                <a:latin typeface="Arial"/>
                <a:ea typeface="Arial"/>
                <a:cs typeface="Arial"/>
                <a:sym typeface="Arial"/>
              </a:defRPr>
            </a:pPr>
            <a:r>
              <a:t>This goes for everyone working behind the program:</a:t>
            </a:r>
            <a:endParaRPr sz="2800"/>
          </a:p>
          <a:p>
            <a:pPr indent="228600">
              <a:lnSpc>
                <a:spcPct val="90000"/>
              </a:lnSpc>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Instructors</a:t>
            </a:r>
            <a:endParaRPr sz="2800"/>
          </a:p>
          <a:p>
            <a:pPr marL="571500" indent="-342900">
              <a:lnSpc>
                <a:spcPct val="90000"/>
              </a:lnSpc>
              <a:buSzPct val="100000"/>
              <a:buFont typeface="Arial"/>
              <a:buChar char="•"/>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TAs </a:t>
            </a:r>
            <a:endParaRPr sz="2800"/>
          </a:p>
          <a:p>
            <a:pPr marL="571500" indent="-342900">
              <a:lnSpc>
                <a:spcPct val="90000"/>
              </a:lnSpc>
              <a:buSzPct val="100000"/>
              <a:buFont typeface="Arial"/>
              <a:buChar char="•"/>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Student Success Team</a:t>
            </a:r>
            <a:endParaRPr sz="2800"/>
          </a:p>
          <a:p>
            <a:pPr marL="571500" indent="-342900">
              <a:lnSpc>
                <a:spcPct val="90000"/>
              </a:lnSpc>
              <a:buSzPct val="100000"/>
              <a:buFont typeface="Arial"/>
              <a:buChar char="•"/>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Career Coaches</a:t>
            </a:r>
            <a:endParaRPr sz="2800"/>
          </a:p>
          <a:p>
            <a:pPr marL="571500" indent="-342900">
              <a:lnSpc>
                <a:spcPct val="90000"/>
              </a:lnSpc>
              <a:buSzPct val="100000"/>
              <a:buFont typeface="Arial"/>
              <a:buChar char="•"/>
              <a:defRPr sz="2400">
                <a:latin typeface="Arial"/>
                <a:ea typeface="Arial"/>
                <a:cs typeface="Arial"/>
                <a:sym typeface="Arial"/>
              </a:defRPr>
            </a:pPr>
          </a:p>
          <a:p>
            <a:pPr marL="571500" indent="-342900">
              <a:lnSpc>
                <a:spcPct val="90000"/>
              </a:lnSpc>
              <a:buSzPct val="100000"/>
              <a:buFont typeface="Arial"/>
              <a:buChar char="•"/>
              <a:defRPr sz="2400">
                <a:latin typeface="Arial"/>
                <a:ea typeface="Arial"/>
                <a:cs typeface="Arial"/>
                <a:sym typeface="Arial"/>
              </a:defRPr>
            </a:pPr>
            <a:r>
              <a:t>Everyone Else…</a:t>
            </a:r>
            <a:endParaRPr sz="2800"/>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title"/>
          </p:nvPr>
        </p:nvSpPr>
        <p:spPr>
          <a:xfrm>
            <a:off x="304799" y="-1"/>
            <a:ext cx="5470528" cy="653856"/>
          </a:xfrm>
          <a:prstGeom prst="rect">
            <a:avLst/>
          </a:prstGeom>
        </p:spPr>
        <p:txBody>
          <a:bodyPr/>
          <a:lstStyle/>
          <a:p>
            <a:pPr/>
            <a:r>
              <a:t>Nothing Comes Easy…</a:t>
            </a:r>
          </a:p>
        </p:txBody>
      </p:sp>
      <p:sp>
        <p:nvSpPr>
          <p:cNvPr id="209" name="Shape 209"/>
          <p:cNvSpPr/>
          <p:nvPr/>
        </p:nvSpPr>
        <p:spPr>
          <a:xfrm>
            <a:off x="289559" y="762000"/>
            <a:ext cx="8583816" cy="266924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p>
          <a:p>
            <a:pPr indent="228600" algn="ctr">
              <a:lnSpc>
                <a:spcPct val="90000"/>
              </a:lnSpc>
              <a:defRPr sz="3200">
                <a:latin typeface="Arial"/>
                <a:ea typeface="Arial"/>
                <a:cs typeface="Arial"/>
                <a:sym typeface="Arial"/>
              </a:defRPr>
            </a:pPr>
            <a:br/>
            <a:r>
              <a:t>As students, you face two </a:t>
            </a:r>
            <a:r>
              <a:rPr b="1"/>
              <a:t>HUGE obstacles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UCF - Theme">
  <a:themeElements>
    <a:clrScheme name="UCF -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UCF - Theme">
      <a:majorFont>
        <a:latin typeface="Helvetica"/>
        <a:ea typeface="Helvetica"/>
        <a:cs typeface="Helvetica"/>
      </a:majorFont>
      <a:minorFont>
        <a:latin typeface="Calibri"/>
        <a:ea typeface="Calibri"/>
        <a:cs typeface="Calibri"/>
      </a:minorFont>
    </a:fontScheme>
    <a:fmtScheme name="UCF -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UCF - Theme">
  <a:themeElements>
    <a:clrScheme name="UCF -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UCF - Theme">
      <a:majorFont>
        <a:latin typeface="Helvetica"/>
        <a:ea typeface="Helvetica"/>
        <a:cs typeface="Helvetica"/>
      </a:majorFont>
      <a:minorFont>
        <a:latin typeface="Calibri"/>
        <a:ea typeface="Calibri"/>
        <a:cs typeface="Calibri"/>
      </a:minorFont>
    </a:fontScheme>
    <a:fmtScheme name="UCF -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